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slides/slide10.xml" ContentType="application/vnd.openxmlformats-officedocument.presentationml.slide+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4.xml" ContentType="application/vnd.openxmlformats-officedocument.presentationml.notesSlide+xml"/>
  <Override PartName="/ppt/slides/slide2.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7.xml" ContentType="application/vnd.openxmlformats-officedocument.presentationml.notesSlide+xml"/>
  <Override PartName="/ppt/slides/slide1.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1.xml" ContentType="application/vnd.openxmlformats-officedocument.presentationml.slide+xml"/>
  <Override PartName="/ppt/slides/slide12.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Antonio 1" panose="020B0604020202020204" charset="0"/>
      <p:regular r:id="rId15"/>
    </p:embeddedFont>
    <p:embeddedFont>
      <p:font typeface="Antonio 1 Bold" panose="020B0604020202020204" charset="0"/>
      <p:regular r:id="rId16"/>
    </p:embeddedFont>
    <p:embeddedFont>
      <p:font typeface="Antonio 2" panose="020B0604020202020204" charset="0"/>
      <p:regular r:id="rId17"/>
    </p:embeddedFont>
    <p:embeddedFont>
      <p:font typeface="Antonio 2 Bold" panose="020B0604020202020204" charset="0"/>
      <p:regular r:id="rId18"/>
    </p:embeddedFont>
    <p:embeddedFont>
      <p:font typeface="League Gothic" panose="020B0604020202020204" charset="0"/>
      <p:regular r:id="rId19"/>
    </p:embeddedFont>
    <p:embeddedFont>
      <p:font typeface="Palanquin 1" panose="020B0604020202020204" charset="0"/>
      <p:regular r:id="rId20"/>
    </p:embeddedFont>
    <p:embeddedFont>
      <p:font typeface="Palanquin 1 Bold" panose="020B0604020202020204" charset="0"/>
      <p:regular r:id="rId21"/>
    </p:embeddedFont>
    <p:embeddedFont>
      <p:font typeface="Palanquin 2" panose="020B0604020202020204" charset="0"/>
      <p:regular r:id="rId22"/>
    </p:embeddedFont>
    <p:embeddedFont>
      <p:font typeface="Palanquin 2 Bold" panose="020B0604020202020204" charset="0"/>
      <p:regular r:id="rId23"/>
    </p:embeddedFont>
    <p:embeddedFont>
      <p:font typeface="Palanquin 2 Medium" panose="020B0604020202020204" charset="0"/>
      <p:regular r:id="rId24"/>
    </p:embeddedFont>
    <p:embeddedFont>
      <p:font typeface="Roboto" panose="02000000000000000000" pitchFamily="2"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9" d="100"/>
          <a:sy n="69" d="100"/>
        </p:scale>
        <p:origin x="8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viewProps" Target="viewProps.xml"/><Relationship Id="rId30"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die Ferber" userId="372dce48-5d89-472c-a990-3819f8250b28" providerId="ADAL" clId="{CCACDD5A-D0A5-4B78-8A5B-787E4C778767}"/>
    <pc:docChg chg="modSld">
      <pc:chgData name="Addie Ferber" userId="372dce48-5d89-472c-a990-3819f8250b28" providerId="ADAL" clId="{CCACDD5A-D0A5-4B78-8A5B-787E4C778767}" dt="2026-09-15T14:59:19.367" v="6" actId="948"/>
      <pc:docMkLst>
        <pc:docMk/>
      </pc:docMkLst>
      <pc:sldChg chg="modSp mod">
        <pc:chgData name="Addie Ferber" userId="372dce48-5d89-472c-a990-3819f8250b28" providerId="ADAL" clId="{CCACDD5A-D0A5-4B78-8A5B-787E4C778767}" dt="2026-09-15T14:57:35.536" v="3" actId="14100"/>
        <pc:sldMkLst>
          <pc:docMk/>
          <pc:sldMk cId="0" sldId="257"/>
        </pc:sldMkLst>
        <pc:spChg chg="mod">
          <ac:chgData name="Addie Ferber" userId="372dce48-5d89-472c-a990-3819f8250b28" providerId="ADAL" clId="{CCACDD5A-D0A5-4B78-8A5B-787E4C778767}" dt="2026-09-15T14:57:30.331" v="1" actId="14100"/>
          <ac:spMkLst>
            <pc:docMk/>
            <pc:sldMk cId="0" sldId="257"/>
            <ac:spMk id="14" creationId="{00000000-0000-0000-0000-000000000000}"/>
          </ac:spMkLst>
        </pc:spChg>
        <pc:spChg chg="mod">
          <ac:chgData name="Addie Ferber" userId="372dce48-5d89-472c-a990-3819f8250b28" providerId="ADAL" clId="{CCACDD5A-D0A5-4B78-8A5B-787E4C778767}" dt="2026-09-15T14:57:27.169" v="0" actId="14100"/>
          <ac:spMkLst>
            <pc:docMk/>
            <pc:sldMk cId="0" sldId="257"/>
            <ac:spMk id="15" creationId="{00000000-0000-0000-0000-000000000000}"/>
          </ac:spMkLst>
        </pc:spChg>
        <pc:spChg chg="mod">
          <ac:chgData name="Addie Ferber" userId="372dce48-5d89-472c-a990-3819f8250b28" providerId="ADAL" clId="{CCACDD5A-D0A5-4B78-8A5B-787E4C778767}" dt="2026-09-15T14:57:33.383" v="2" actId="14100"/>
          <ac:spMkLst>
            <pc:docMk/>
            <pc:sldMk cId="0" sldId="257"/>
            <ac:spMk id="20" creationId="{00000000-0000-0000-0000-000000000000}"/>
          </ac:spMkLst>
        </pc:spChg>
        <pc:grpChg chg="mod">
          <ac:chgData name="Addie Ferber" userId="372dce48-5d89-472c-a990-3819f8250b28" providerId="ADAL" clId="{CCACDD5A-D0A5-4B78-8A5B-787E4C778767}" dt="2026-09-15T14:57:35.536" v="3" actId="14100"/>
          <ac:grpSpMkLst>
            <pc:docMk/>
            <pc:sldMk cId="0" sldId="257"/>
            <ac:grpSpMk id="16" creationId="{00000000-0000-0000-0000-000000000000}"/>
          </ac:grpSpMkLst>
        </pc:grpChg>
      </pc:sldChg>
      <pc:sldChg chg="modSp mod">
        <pc:chgData name="Addie Ferber" userId="372dce48-5d89-472c-a990-3819f8250b28" providerId="ADAL" clId="{CCACDD5A-D0A5-4B78-8A5B-787E4C778767}" dt="2026-09-15T14:58:04.802" v="4" actId="14100"/>
        <pc:sldMkLst>
          <pc:docMk/>
          <pc:sldMk cId="0" sldId="263"/>
        </pc:sldMkLst>
        <pc:spChg chg="mod">
          <ac:chgData name="Addie Ferber" userId="372dce48-5d89-472c-a990-3819f8250b28" providerId="ADAL" clId="{CCACDD5A-D0A5-4B78-8A5B-787E4C778767}" dt="2026-09-15T14:58:04.802" v="4" actId="14100"/>
          <ac:spMkLst>
            <pc:docMk/>
            <pc:sldMk cId="0" sldId="263"/>
            <ac:spMk id="28" creationId="{00000000-0000-0000-0000-000000000000}"/>
          </ac:spMkLst>
        </pc:spChg>
      </pc:sldChg>
      <pc:sldChg chg="modSp mod">
        <pc:chgData name="Addie Ferber" userId="372dce48-5d89-472c-a990-3819f8250b28" providerId="ADAL" clId="{CCACDD5A-D0A5-4B78-8A5B-787E4C778767}" dt="2026-09-15T14:58:21.979" v="5" actId="14100"/>
        <pc:sldMkLst>
          <pc:docMk/>
          <pc:sldMk cId="0" sldId="265"/>
        </pc:sldMkLst>
        <pc:spChg chg="mod">
          <ac:chgData name="Addie Ferber" userId="372dce48-5d89-472c-a990-3819f8250b28" providerId="ADAL" clId="{CCACDD5A-D0A5-4B78-8A5B-787E4C778767}" dt="2026-09-15T14:58:21.979" v="5" actId="14100"/>
          <ac:spMkLst>
            <pc:docMk/>
            <pc:sldMk cId="0" sldId="265"/>
            <ac:spMk id="8" creationId="{00000000-0000-0000-0000-000000000000}"/>
          </ac:spMkLst>
        </pc:spChg>
      </pc:sldChg>
      <pc:sldChg chg="modSp mod">
        <pc:chgData name="Addie Ferber" userId="372dce48-5d89-472c-a990-3819f8250b28" providerId="ADAL" clId="{CCACDD5A-D0A5-4B78-8A5B-787E4C778767}" dt="2026-09-15T14:59:19.367" v="6" actId="948"/>
        <pc:sldMkLst>
          <pc:docMk/>
          <pc:sldMk cId="0" sldId="267"/>
        </pc:sldMkLst>
        <pc:spChg chg="mod">
          <ac:chgData name="Addie Ferber" userId="372dce48-5d89-472c-a990-3819f8250b28" providerId="ADAL" clId="{CCACDD5A-D0A5-4B78-8A5B-787E4C778767}" dt="2026-09-15T14:59:19.367" v="6" actId="948"/>
          <ac:spMkLst>
            <pc:docMk/>
            <pc:sldMk cId="0" sldId="267"/>
            <ac:spMk id="1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Statement about focus changes:</a:t>
            </a:r>
          </a:p>
          <a:p>
            <a:endParaRPr lang="en-US"/>
          </a:p>
          <a:p>
            <a:r>
              <a:rPr lang="en-US"/>
              <a:t>"Over the next year, you’re going to start hearing about some adjustments in our mission at United Way. We’ve already begun working with key partners and stakeholders to plan for these changes and identify the areas where we can take an even stronger leadership role in our community. So stay tuned because we are so excited to share where we are headed as we sharpen our focus to bring real and lasting change to the Ozarks Region"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Employees are motivated to be the change in our community</a:t>
            </a:r>
          </a:p>
          <a:p>
            <a:r>
              <a:rPr lang="en-US"/>
              <a:t>2. Employees enroll in a workplace campaign</a:t>
            </a:r>
          </a:p>
          <a:p>
            <a:r>
              <a:rPr lang="en-US"/>
              <a:t>3. UWO pinpoints the most critical needs in the community</a:t>
            </a:r>
          </a:p>
          <a:p>
            <a:r>
              <a:rPr lang="en-US"/>
              <a:t>4. Donor-volunteers come together to determine the most impactful funding opportunities</a:t>
            </a:r>
          </a:p>
          <a:p>
            <a:r>
              <a:rPr lang="en-US"/>
              <a:t>5. Lives are changed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Special note: our CEO, Brandi VanAntwerp, serves on the CU advisory Committee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svg"/><Relationship Id="rId7" Type="http://schemas.openxmlformats.org/officeDocument/2006/relationships/image" Target="../media/image4.png"/><Relationship Id="rId12"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13.svg"/><Relationship Id="rId5" Type="http://schemas.openxmlformats.org/officeDocument/2006/relationships/image" Target="../media/image17.svg"/><Relationship Id="rId10" Type="http://schemas.openxmlformats.org/officeDocument/2006/relationships/image" Target="../media/image21.svg"/><Relationship Id="rId4" Type="http://schemas.openxmlformats.org/officeDocument/2006/relationships/image" Target="../media/image16.sv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image" Target="../media/image33.jpeg"/><Relationship Id="rId2" Type="http://schemas.openxmlformats.org/officeDocument/2006/relationships/image" Target="../media/image23.svg"/><Relationship Id="rId16"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5" Type="http://schemas.openxmlformats.org/officeDocument/2006/relationships/image" Target="../media/image36.pn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ideo" Target="https://www.youtube.com/watch?v=Wg7963t7J5c" TargetMode="Externa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sv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3.jpeg"/><Relationship Id="rId7" Type="http://schemas.openxmlformats.org/officeDocument/2006/relationships/image" Target="../media/image56.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41.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122140" y="9135588"/>
            <a:ext cx="393686" cy="324059"/>
          </a:xfrm>
          <a:prstGeom prst="rect">
            <a:avLst/>
          </a:prstGeom>
        </p:spPr>
        <p:txBody>
          <a:bodyPr lIns="0" tIns="0" rIns="0" bIns="0" rtlCol="0" anchor="t">
            <a:spAutoFit/>
          </a:bodyPr>
          <a:lstStyle/>
          <a:p>
            <a:pPr algn="r">
              <a:lnSpc>
                <a:spcPts val="2160"/>
              </a:lnSpc>
            </a:pPr>
            <a:r>
              <a:rPr lang="en-US" sz="1800" b="1">
                <a:solidFill>
                  <a:srgbClr val="0044B5"/>
                </a:solidFill>
                <a:latin typeface="Palanquin 1 Bold"/>
                <a:ea typeface="Palanquin 1 Bold"/>
                <a:cs typeface="Palanquin 1 Bold"/>
                <a:sym typeface="Palanquin 1 Bold"/>
              </a:rPr>
              <a:t>‹#›</a:t>
            </a:r>
          </a:p>
        </p:txBody>
      </p:sp>
      <p:grpSp>
        <p:nvGrpSpPr>
          <p:cNvPr id="3" name="Group 3"/>
          <p:cNvGrpSpPr>
            <a:grpSpLocks noChangeAspect="1"/>
          </p:cNvGrpSpPr>
          <p:nvPr/>
        </p:nvGrpSpPr>
        <p:grpSpPr>
          <a:xfrm>
            <a:off x="3629154" y="0"/>
            <a:ext cx="18288000" cy="10287000"/>
            <a:chOff x="0" y="0"/>
            <a:chExt cx="24384000" cy="13716000"/>
          </a:xfrm>
        </p:grpSpPr>
        <p:sp>
          <p:nvSpPr>
            <p:cNvPr id="4" name="Freeform 4"/>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3038" b="-15264"/>
              </a:stretch>
            </a:blipFill>
          </p:spPr>
          <p:txBody>
            <a:bodyPr/>
            <a:lstStyle/>
            <a:p>
              <a:endParaRPr lang="en-US"/>
            </a:p>
          </p:txBody>
        </p:sp>
      </p:grpSp>
      <p:grpSp>
        <p:nvGrpSpPr>
          <p:cNvPr id="5" name="Group 5"/>
          <p:cNvGrpSpPr>
            <a:grpSpLocks noChangeAspect="1"/>
          </p:cNvGrpSpPr>
          <p:nvPr/>
        </p:nvGrpSpPr>
        <p:grpSpPr>
          <a:xfrm>
            <a:off x="-448154" y="0"/>
            <a:ext cx="9359154" cy="10287000"/>
            <a:chOff x="0" y="0"/>
            <a:chExt cx="12478872" cy="13716000"/>
          </a:xfrm>
        </p:grpSpPr>
        <p:sp>
          <p:nvSpPr>
            <p:cNvPr id="6" name="Freeform 6" descr="A blue and black background  AI-generated content may be incorrect."/>
            <p:cNvSpPr/>
            <p:nvPr/>
          </p:nvSpPr>
          <p:spPr>
            <a:xfrm>
              <a:off x="0" y="0"/>
              <a:ext cx="12478893" cy="13716000"/>
            </a:xfrm>
            <a:custGeom>
              <a:avLst/>
              <a:gdLst/>
              <a:ahLst/>
              <a:cxnLst/>
              <a:rect l="l" t="t" r="r" b="b"/>
              <a:pathLst>
                <a:path w="12478893" h="13716000">
                  <a:moveTo>
                    <a:pt x="0" y="0"/>
                  </a:moveTo>
                  <a:lnTo>
                    <a:pt x="12478893" y="0"/>
                  </a:lnTo>
                  <a:lnTo>
                    <a:pt x="12478893" y="13716000"/>
                  </a:lnTo>
                  <a:lnTo>
                    <a:pt x="0" y="13716000"/>
                  </a:lnTo>
                  <a:lnTo>
                    <a:pt x="0" y="0"/>
                  </a:lnTo>
                  <a:close/>
                </a:path>
              </a:pathLst>
            </a:custGeom>
            <a:blipFill>
              <a:blip r:embed="rId4"/>
              <a:stretch>
                <a:fillRect r="-108428" b="-46"/>
              </a:stretch>
            </a:blipFill>
          </p:spPr>
          <p:txBody>
            <a:bodyPr/>
            <a:lstStyle/>
            <a:p>
              <a:endParaRPr lang="en-US"/>
            </a:p>
          </p:txBody>
        </p:sp>
      </p:grpSp>
      <p:grpSp>
        <p:nvGrpSpPr>
          <p:cNvPr id="7" name="Group 7"/>
          <p:cNvGrpSpPr>
            <a:grpSpLocks noChangeAspect="1"/>
          </p:cNvGrpSpPr>
          <p:nvPr/>
        </p:nvGrpSpPr>
        <p:grpSpPr>
          <a:xfrm>
            <a:off x="814578" y="3101189"/>
            <a:ext cx="5111099" cy="3088277"/>
            <a:chOff x="0" y="0"/>
            <a:chExt cx="8034036" cy="4854402"/>
          </a:xfrm>
        </p:grpSpPr>
        <p:sp>
          <p:nvSpPr>
            <p:cNvPr id="8" name="Freeform 8" descr="A white text on a black background  AI-generated content may be incorrect."/>
            <p:cNvSpPr/>
            <p:nvPr/>
          </p:nvSpPr>
          <p:spPr>
            <a:xfrm>
              <a:off x="0" y="0"/>
              <a:ext cx="8034020" cy="4854448"/>
            </a:xfrm>
            <a:custGeom>
              <a:avLst/>
              <a:gdLst/>
              <a:ahLst/>
              <a:cxnLst/>
              <a:rect l="l" t="t" r="r" b="b"/>
              <a:pathLst>
                <a:path w="8034020" h="4854448">
                  <a:moveTo>
                    <a:pt x="0" y="0"/>
                  </a:moveTo>
                  <a:lnTo>
                    <a:pt x="8034020" y="0"/>
                  </a:lnTo>
                  <a:lnTo>
                    <a:pt x="8034020" y="4854448"/>
                  </a:lnTo>
                  <a:lnTo>
                    <a:pt x="0" y="4854448"/>
                  </a:lnTo>
                  <a:lnTo>
                    <a:pt x="0" y="0"/>
                  </a:lnTo>
                  <a:close/>
                </a:path>
              </a:pathLst>
            </a:custGeom>
            <a:blipFill>
              <a:blip r:embed="rId5"/>
              <a:stretch>
                <a:fillRect l="-56" r="-56"/>
              </a:stretch>
            </a:blipFill>
          </p:spPr>
          <p:txBody>
            <a:bodyPr/>
            <a:lstStyle/>
            <a:p>
              <a:endParaRPr lang="en-US"/>
            </a:p>
          </p:txBody>
        </p:sp>
      </p:grpSp>
      <p:grpSp>
        <p:nvGrpSpPr>
          <p:cNvPr id="9" name="Group 9"/>
          <p:cNvGrpSpPr/>
          <p:nvPr/>
        </p:nvGrpSpPr>
        <p:grpSpPr>
          <a:xfrm>
            <a:off x="-744983" y="1028700"/>
            <a:ext cx="6158073" cy="1543050"/>
            <a:chOff x="0" y="0"/>
            <a:chExt cx="1621879" cy="406400"/>
          </a:xfrm>
        </p:grpSpPr>
        <p:sp>
          <p:nvSpPr>
            <p:cNvPr id="10" name="Freeform 10"/>
            <p:cNvSpPr/>
            <p:nvPr/>
          </p:nvSpPr>
          <p:spPr>
            <a:xfrm>
              <a:off x="0" y="0"/>
              <a:ext cx="1621879" cy="406400"/>
            </a:xfrm>
            <a:custGeom>
              <a:avLst/>
              <a:gdLst/>
              <a:ahLst/>
              <a:cxnLst/>
              <a:rect l="l" t="t" r="r" b="b"/>
              <a:pathLst>
                <a:path w="1621879" h="406400">
                  <a:moveTo>
                    <a:pt x="1418679" y="0"/>
                  </a:moveTo>
                  <a:cubicBezTo>
                    <a:pt x="1530904" y="0"/>
                    <a:pt x="1621879" y="90976"/>
                    <a:pt x="1621879" y="203200"/>
                  </a:cubicBezTo>
                  <a:cubicBezTo>
                    <a:pt x="1621879" y="315424"/>
                    <a:pt x="1530904" y="406400"/>
                    <a:pt x="1418679"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11" name="TextBox 11"/>
            <p:cNvSpPr txBox="1"/>
            <p:nvPr/>
          </p:nvSpPr>
          <p:spPr>
            <a:xfrm>
              <a:off x="0" y="-38100"/>
              <a:ext cx="1621879" cy="444500"/>
            </a:xfrm>
            <a:prstGeom prst="rect">
              <a:avLst/>
            </a:prstGeom>
          </p:spPr>
          <p:txBody>
            <a:bodyPr lIns="50800" tIns="50800" rIns="50800" bIns="50800" rtlCol="0" anchor="ctr"/>
            <a:lstStyle/>
            <a:p>
              <a:pPr algn="ctr">
                <a:lnSpc>
                  <a:spcPts val="3359"/>
                </a:lnSpc>
              </a:pPr>
              <a:endParaRPr/>
            </a:p>
          </p:txBody>
        </p:sp>
      </p:grpSp>
      <p:sp>
        <p:nvSpPr>
          <p:cNvPr id="12" name="Freeform 12"/>
          <p:cNvSpPr/>
          <p:nvPr/>
        </p:nvSpPr>
        <p:spPr>
          <a:xfrm>
            <a:off x="814578" y="1073193"/>
            <a:ext cx="4154142" cy="1462920"/>
          </a:xfrm>
          <a:custGeom>
            <a:avLst/>
            <a:gdLst/>
            <a:ahLst/>
            <a:cxnLst/>
            <a:rect l="l" t="t" r="r" b="b"/>
            <a:pathLst>
              <a:path w="4154142" h="1462920">
                <a:moveTo>
                  <a:pt x="0" y="0"/>
                </a:moveTo>
                <a:lnTo>
                  <a:pt x="4154142" y="0"/>
                </a:lnTo>
                <a:lnTo>
                  <a:pt x="4154142" y="1462920"/>
                </a:lnTo>
                <a:lnTo>
                  <a:pt x="0" y="1462920"/>
                </a:lnTo>
                <a:lnTo>
                  <a:pt x="0" y="0"/>
                </a:lnTo>
                <a:close/>
              </a:path>
            </a:pathLst>
          </a:custGeom>
          <a:blipFill>
            <a:blip r:embed="rId6"/>
            <a:stretch>
              <a:fillRect l="-2463" t="-4046" r="-7597" b="-3520"/>
            </a:stretch>
          </a:blipFill>
          <a:ln cap="sq">
            <a:noFill/>
            <a:prstDash val="solid"/>
            <a:miter/>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23574">
            <a:off x="-285246" y="1812619"/>
            <a:ext cx="10128602" cy="7215067"/>
          </a:xfrm>
          <a:custGeom>
            <a:avLst/>
            <a:gdLst/>
            <a:ahLst/>
            <a:cxnLst/>
            <a:rect l="l" t="t" r="r" b="b"/>
            <a:pathLst>
              <a:path w="10128602" h="7215067">
                <a:moveTo>
                  <a:pt x="0" y="355371"/>
                </a:moveTo>
                <a:lnTo>
                  <a:pt x="9881916" y="0"/>
                </a:lnTo>
                <a:lnTo>
                  <a:pt x="10128602" y="6859696"/>
                </a:lnTo>
                <a:lnTo>
                  <a:pt x="246687" y="7215067"/>
                </a:lnTo>
                <a:lnTo>
                  <a:pt x="0" y="355371"/>
                </a:lnTo>
                <a:close/>
              </a:path>
            </a:pathLst>
          </a:custGeom>
          <a:blipFill>
            <a:blip r:embed="rId2"/>
            <a:stretch>
              <a:fillRect l="-1309" r="-1309"/>
            </a:stretch>
          </a:blipFill>
        </p:spPr>
        <p:txBody>
          <a:bodyPr/>
          <a:lstStyle/>
          <a:p>
            <a:endParaRPr lang="en-US"/>
          </a:p>
        </p:txBody>
      </p:sp>
      <p:grpSp>
        <p:nvGrpSpPr>
          <p:cNvPr id="3" name="Group 3"/>
          <p:cNvGrpSpPr/>
          <p:nvPr/>
        </p:nvGrpSpPr>
        <p:grpSpPr>
          <a:xfrm>
            <a:off x="11487135" y="5382743"/>
            <a:ext cx="1499588" cy="1499588"/>
            <a:chOff x="0" y="0"/>
            <a:chExt cx="1999450" cy="1999450"/>
          </a:xfrm>
        </p:grpSpPr>
        <p:sp>
          <p:nvSpPr>
            <p:cNvPr id="4" name="Freeform 4"/>
            <p:cNvSpPr/>
            <p:nvPr/>
          </p:nvSpPr>
          <p:spPr>
            <a:xfrm>
              <a:off x="34925" y="34925"/>
              <a:ext cx="1929638" cy="1929638"/>
            </a:xfrm>
            <a:custGeom>
              <a:avLst/>
              <a:gdLst/>
              <a:ahLst/>
              <a:cxnLst/>
              <a:rect l="l" t="t" r="r" b="b"/>
              <a:pathLst>
                <a:path w="1929638" h="1929638">
                  <a:moveTo>
                    <a:pt x="0" y="964819"/>
                  </a:moveTo>
                  <a:cubicBezTo>
                    <a:pt x="0" y="431927"/>
                    <a:pt x="431927" y="0"/>
                    <a:pt x="964819" y="0"/>
                  </a:cubicBezTo>
                  <a:cubicBezTo>
                    <a:pt x="1497711" y="0"/>
                    <a:pt x="1929638" y="431927"/>
                    <a:pt x="1929638" y="964819"/>
                  </a:cubicBezTo>
                  <a:cubicBezTo>
                    <a:pt x="1929638" y="1497711"/>
                    <a:pt x="1497711" y="1929638"/>
                    <a:pt x="964819" y="1929638"/>
                  </a:cubicBezTo>
                  <a:cubicBezTo>
                    <a:pt x="431927" y="1929638"/>
                    <a:pt x="0" y="1497584"/>
                    <a:pt x="0" y="964819"/>
                  </a:cubicBezTo>
                  <a:close/>
                </a:path>
              </a:pathLst>
            </a:custGeom>
            <a:solidFill>
              <a:srgbClr val="0044B5"/>
            </a:solidFill>
          </p:spPr>
          <p:txBody>
            <a:bodyPr/>
            <a:lstStyle/>
            <a:p>
              <a:endParaRPr lang="en-US"/>
            </a:p>
          </p:txBody>
        </p:sp>
        <p:sp>
          <p:nvSpPr>
            <p:cNvPr id="5" name="Freeform 5"/>
            <p:cNvSpPr/>
            <p:nvPr/>
          </p:nvSpPr>
          <p:spPr>
            <a:xfrm>
              <a:off x="0" y="0"/>
              <a:ext cx="1999488" cy="1999488"/>
            </a:xfrm>
            <a:custGeom>
              <a:avLst/>
              <a:gdLst/>
              <a:ahLst/>
              <a:cxnLst/>
              <a:rect l="l" t="t" r="r" b="b"/>
              <a:pathLst>
                <a:path w="1999488" h="1999488">
                  <a:moveTo>
                    <a:pt x="0" y="999744"/>
                  </a:moveTo>
                  <a:cubicBezTo>
                    <a:pt x="0" y="447548"/>
                    <a:pt x="447548" y="0"/>
                    <a:pt x="999744" y="0"/>
                  </a:cubicBezTo>
                  <a:lnTo>
                    <a:pt x="999744" y="34925"/>
                  </a:lnTo>
                  <a:lnTo>
                    <a:pt x="999744" y="0"/>
                  </a:lnTo>
                  <a:cubicBezTo>
                    <a:pt x="1551940" y="0"/>
                    <a:pt x="1999488" y="447548"/>
                    <a:pt x="1999488" y="999744"/>
                  </a:cubicBezTo>
                  <a:lnTo>
                    <a:pt x="1964563" y="999744"/>
                  </a:lnTo>
                  <a:lnTo>
                    <a:pt x="1999488" y="999744"/>
                  </a:lnTo>
                  <a:cubicBezTo>
                    <a:pt x="1999488" y="1551940"/>
                    <a:pt x="1551940" y="1999488"/>
                    <a:pt x="999744" y="1999488"/>
                  </a:cubicBezTo>
                  <a:lnTo>
                    <a:pt x="999744" y="1964563"/>
                  </a:lnTo>
                  <a:lnTo>
                    <a:pt x="999744" y="1999488"/>
                  </a:lnTo>
                  <a:cubicBezTo>
                    <a:pt x="447548" y="1999488"/>
                    <a:pt x="0" y="1551813"/>
                    <a:pt x="0" y="999744"/>
                  </a:cubicBezTo>
                  <a:lnTo>
                    <a:pt x="34925" y="999744"/>
                  </a:lnTo>
                  <a:lnTo>
                    <a:pt x="69850" y="999744"/>
                  </a:lnTo>
                  <a:lnTo>
                    <a:pt x="34925" y="999744"/>
                  </a:lnTo>
                  <a:lnTo>
                    <a:pt x="0" y="999744"/>
                  </a:lnTo>
                  <a:moveTo>
                    <a:pt x="69850" y="999744"/>
                  </a:moveTo>
                  <a:cubicBezTo>
                    <a:pt x="69850" y="1019048"/>
                    <a:pt x="54229" y="1034669"/>
                    <a:pt x="34925" y="1034669"/>
                  </a:cubicBezTo>
                  <a:cubicBezTo>
                    <a:pt x="15621" y="1034669"/>
                    <a:pt x="0" y="1019048"/>
                    <a:pt x="0" y="999744"/>
                  </a:cubicBezTo>
                  <a:cubicBezTo>
                    <a:pt x="0" y="980440"/>
                    <a:pt x="15621" y="964819"/>
                    <a:pt x="34925" y="964819"/>
                  </a:cubicBezTo>
                  <a:cubicBezTo>
                    <a:pt x="54229" y="964819"/>
                    <a:pt x="69850" y="980440"/>
                    <a:pt x="69850" y="999744"/>
                  </a:cubicBezTo>
                  <a:cubicBezTo>
                    <a:pt x="69850" y="1513332"/>
                    <a:pt x="486156" y="1929638"/>
                    <a:pt x="999744" y="1929638"/>
                  </a:cubicBezTo>
                  <a:cubicBezTo>
                    <a:pt x="1513332" y="1929638"/>
                    <a:pt x="1929638" y="1513332"/>
                    <a:pt x="1929638" y="999744"/>
                  </a:cubicBezTo>
                  <a:cubicBezTo>
                    <a:pt x="1929638" y="486156"/>
                    <a:pt x="1513332" y="69850"/>
                    <a:pt x="999744" y="69850"/>
                  </a:cubicBezTo>
                  <a:lnTo>
                    <a:pt x="999744" y="34925"/>
                  </a:lnTo>
                  <a:lnTo>
                    <a:pt x="999744" y="69850"/>
                  </a:lnTo>
                  <a:cubicBezTo>
                    <a:pt x="486156" y="69850"/>
                    <a:pt x="69850" y="486156"/>
                    <a:pt x="69850" y="999744"/>
                  </a:cubicBezTo>
                  <a:close/>
                </a:path>
              </a:pathLst>
            </a:custGeom>
            <a:solidFill>
              <a:srgbClr val="009464"/>
            </a:solidFill>
          </p:spPr>
          <p:txBody>
            <a:bodyPr/>
            <a:lstStyle/>
            <a:p>
              <a:endParaRPr lang="en-US"/>
            </a:p>
          </p:txBody>
        </p:sp>
      </p:grpSp>
      <p:grpSp>
        <p:nvGrpSpPr>
          <p:cNvPr id="6" name="Group 6"/>
          <p:cNvGrpSpPr/>
          <p:nvPr/>
        </p:nvGrpSpPr>
        <p:grpSpPr>
          <a:xfrm>
            <a:off x="8344434" y="2329552"/>
            <a:ext cx="2849760" cy="2849760"/>
            <a:chOff x="0" y="0"/>
            <a:chExt cx="1999450" cy="1999450"/>
          </a:xfrm>
        </p:grpSpPr>
        <p:sp>
          <p:nvSpPr>
            <p:cNvPr id="7" name="Freeform 7"/>
            <p:cNvSpPr/>
            <p:nvPr/>
          </p:nvSpPr>
          <p:spPr>
            <a:xfrm>
              <a:off x="34925" y="34925"/>
              <a:ext cx="1929638" cy="1929638"/>
            </a:xfrm>
            <a:custGeom>
              <a:avLst/>
              <a:gdLst/>
              <a:ahLst/>
              <a:cxnLst/>
              <a:rect l="l" t="t" r="r" b="b"/>
              <a:pathLst>
                <a:path w="1929638" h="1929638">
                  <a:moveTo>
                    <a:pt x="0" y="964819"/>
                  </a:moveTo>
                  <a:cubicBezTo>
                    <a:pt x="0" y="431927"/>
                    <a:pt x="431927" y="0"/>
                    <a:pt x="964819" y="0"/>
                  </a:cubicBezTo>
                  <a:cubicBezTo>
                    <a:pt x="1497711" y="0"/>
                    <a:pt x="1929638" y="431927"/>
                    <a:pt x="1929638" y="964819"/>
                  </a:cubicBezTo>
                  <a:cubicBezTo>
                    <a:pt x="1929638" y="1497711"/>
                    <a:pt x="1497711" y="1929638"/>
                    <a:pt x="964819" y="1929638"/>
                  </a:cubicBezTo>
                  <a:cubicBezTo>
                    <a:pt x="431927" y="1929638"/>
                    <a:pt x="0" y="1497584"/>
                    <a:pt x="0" y="964819"/>
                  </a:cubicBezTo>
                  <a:close/>
                </a:path>
              </a:pathLst>
            </a:custGeom>
            <a:solidFill>
              <a:srgbClr val="FD372C"/>
            </a:solidFill>
          </p:spPr>
          <p:txBody>
            <a:bodyPr/>
            <a:lstStyle/>
            <a:p>
              <a:endParaRPr lang="en-US"/>
            </a:p>
          </p:txBody>
        </p:sp>
        <p:sp>
          <p:nvSpPr>
            <p:cNvPr id="8" name="Freeform 8"/>
            <p:cNvSpPr/>
            <p:nvPr/>
          </p:nvSpPr>
          <p:spPr>
            <a:xfrm>
              <a:off x="0" y="0"/>
              <a:ext cx="1999488" cy="1999488"/>
            </a:xfrm>
            <a:custGeom>
              <a:avLst/>
              <a:gdLst/>
              <a:ahLst/>
              <a:cxnLst/>
              <a:rect l="l" t="t" r="r" b="b"/>
              <a:pathLst>
                <a:path w="1999488" h="1999488">
                  <a:moveTo>
                    <a:pt x="0" y="999744"/>
                  </a:moveTo>
                  <a:cubicBezTo>
                    <a:pt x="0" y="447548"/>
                    <a:pt x="447548" y="0"/>
                    <a:pt x="999744" y="0"/>
                  </a:cubicBezTo>
                  <a:lnTo>
                    <a:pt x="999744" y="34925"/>
                  </a:lnTo>
                  <a:lnTo>
                    <a:pt x="999744" y="0"/>
                  </a:lnTo>
                  <a:cubicBezTo>
                    <a:pt x="1551940" y="0"/>
                    <a:pt x="1999488" y="447548"/>
                    <a:pt x="1999488" y="999744"/>
                  </a:cubicBezTo>
                  <a:lnTo>
                    <a:pt x="1964563" y="999744"/>
                  </a:lnTo>
                  <a:lnTo>
                    <a:pt x="1999488" y="999744"/>
                  </a:lnTo>
                  <a:cubicBezTo>
                    <a:pt x="1999488" y="1551940"/>
                    <a:pt x="1551940" y="1999488"/>
                    <a:pt x="999744" y="1999488"/>
                  </a:cubicBezTo>
                  <a:lnTo>
                    <a:pt x="999744" y="1964563"/>
                  </a:lnTo>
                  <a:lnTo>
                    <a:pt x="999744" y="1999488"/>
                  </a:lnTo>
                  <a:cubicBezTo>
                    <a:pt x="447548" y="1999488"/>
                    <a:pt x="0" y="1551813"/>
                    <a:pt x="0" y="999744"/>
                  </a:cubicBezTo>
                  <a:lnTo>
                    <a:pt x="34925" y="999744"/>
                  </a:lnTo>
                  <a:lnTo>
                    <a:pt x="69850" y="999744"/>
                  </a:lnTo>
                  <a:lnTo>
                    <a:pt x="34925" y="999744"/>
                  </a:lnTo>
                  <a:lnTo>
                    <a:pt x="0" y="999744"/>
                  </a:lnTo>
                  <a:moveTo>
                    <a:pt x="69850" y="999744"/>
                  </a:moveTo>
                  <a:cubicBezTo>
                    <a:pt x="69850" y="1019048"/>
                    <a:pt x="54229" y="1034669"/>
                    <a:pt x="34925" y="1034669"/>
                  </a:cubicBezTo>
                  <a:cubicBezTo>
                    <a:pt x="15621" y="1034669"/>
                    <a:pt x="0" y="1019048"/>
                    <a:pt x="0" y="999744"/>
                  </a:cubicBezTo>
                  <a:cubicBezTo>
                    <a:pt x="0" y="980440"/>
                    <a:pt x="15621" y="964819"/>
                    <a:pt x="34925" y="964819"/>
                  </a:cubicBezTo>
                  <a:cubicBezTo>
                    <a:pt x="54229" y="964819"/>
                    <a:pt x="69850" y="980440"/>
                    <a:pt x="69850" y="999744"/>
                  </a:cubicBezTo>
                  <a:cubicBezTo>
                    <a:pt x="69850" y="1513332"/>
                    <a:pt x="486156" y="1929638"/>
                    <a:pt x="999744" y="1929638"/>
                  </a:cubicBezTo>
                  <a:cubicBezTo>
                    <a:pt x="1513332" y="1929638"/>
                    <a:pt x="1929638" y="1513332"/>
                    <a:pt x="1929638" y="999744"/>
                  </a:cubicBezTo>
                  <a:cubicBezTo>
                    <a:pt x="1929638" y="486156"/>
                    <a:pt x="1513332" y="69850"/>
                    <a:pt x="999744" y="69850"/>
                  </a:cubicBezTo>
                  <a:lnTo>
                    <a:pt x="999744" y="34925"/>
                  </a:lnTo>
                  <a:lnTo>
                    <a:pt x="999744" y="69850"/>
                  </a:lnTo>
                  <a:cubicBezTo>
                    <a:pt x="486156" y="69850"/>
                    <a:pt x="69850" y="486156"/>
                    <a:pt x="69850" y="999744"/>
                  </a:cubicBezTo>
                  <a:close/>
                </a:path>
              </a:pathLst>
            </a:custGeom>
            <a:solidFill>
              <a:srgbClr val="FFBA00"/>
            </a:solidFill>
          </p:spPr>
          <p:txBody>
            <a:bodyPr/>
            <a:lstStyle/>
            <a:p>
              <a:endParaRPr lang="en-US"/>
            </a:p>
          </p:txBody>
        </p:sp>
      </p:grpSp>
      <p:grpSp>
        <p:nvGrpSpPr>
          <p:cNvPr id="9" name="Group 9"/>
          <p:cNvGrpSpPr/>
          <p:nvPr/>
        </p:nvGrpSpPr>
        <p:grpSpPr>
          <a:xfrm>
            <a:off x="1028700" y="8408428"/>
            <a:ext cx="6143975" cy="1079511"/>
            <a:chOff x="0" y="0"/>
            <a:chExt cx="8191966" cy="1439349"/>
          </a:xfrm>
        </p:grpSpPr>
        <p:sp>
          <p:nvSpPr>
            <p:cNvPr id="10" name="Freeform 10"/>
            <p:cNvSpPr/>
            <p:nvPr/>
          </p:nvSpPr>
          <p:spPr>
            <a:xfrm>
              <a:off x="0" y="0"/>
              <a:ext cx="4174111" cy="1439349"/>
            </a:xfrm>
            <a:custGeom>
              <a:avLst/>
              <a:gdLst/>
              <a:ahLst/>
              <a:cxnLst/>
              <a:rect l="l" t="t" r="r" b="b"/>
              <a:pathLst>
                <a:path w="4174111" h="1439349">
                  <a:moveTo>
                    <a:pt x="0" y="0"/>
                  </a:moveTo>
                  <a:lnTo>
                    <a:pt x="4174111" y="0"/>
                  </a:lnTo>
                  <a:lnTo>
                    <a:pt x="4174111" y="1439349"/>
                  </a:lnTo>
                  <a:lnTo>
                    <a:pt x="0" y="1439349"/>
                  </a:lnTo>
                  <a:lnTo>
                    <a:pt x="0" y="0"/>
                  </a:lnTo>
                  <a:close/>
                </a:path>
              </a:pathLst>
            </a:custGeom>
            <a:blipFill>
              <a:blip r:embed="rId3"/>
              <a:stretch>
                <a:fillRect l="-94" r="-94"/>
              </a:stretch>
            </a:blipFill>
          </p:spPr>
          <p:txBody>
            <a:bodyPr/>
            <a:lstStyle/>
            <a:p>
              <a:endParaRPr lang="en-US"/>
            </a:p>
          </p:txBody>
        </p:sp>
        <p:sp>
          <p:nvSpPr>
            <p:cNvPr id="11" name="TextBox 11"/>
            <p:cNvSpPr txBox="1"/>
            <p:nvPr/>
          </p:nvSpPr>
          <p:spPr>
            <a:xfrm>
              <a:off x="4514585" y="179321"/>
              <a:ext cx="3677381" cy="1103884"/>
            </a:xfrm>
            <a:prstGeom prst="rect">
              <a:avLst/>
            </a:prstGeom>
          </p:spPr>
          <p:txBody>
            <a:bodyPr lIns="0" tIns="0" rIns="0" bIns="0" rtlCol="0" anchor="t">
              <a:spAutoFit/>
            </a:bodyPr>
            <a:lstStyle/>
            <a:p>
              <a:pPr algn="l">
                <a:lnSpc>
                  <a:spcPts val="3437"/>
                </a:lnSpc>
              </a:pPr>
              <a:r>
                <a:rPr lang="en-US" sz="2455" b="1">
                  <a:solidFill>
                    <a:srgbClr val="0044B5"/>
                  </a:solidFill>
                  <a:latin typeface="Antonio 1 Bold"/>
                  <a:ea typeface="Antonio 1 Bold"/>
                  <a:cs typeface="Antonio 1 Bold"/>
                  <a:sym typeface="Antonio 1 Bold"/>
                </a:rPr>
                <a:t>UNITED IS</a:t>
              </a:r>
            </a:p>
            <a:p>
              <a:pPr algn="l">
                <a:lnSpc>
                  <a:spcPts val="3437"/>
                </a:lnSpc>
              </a:pPr>
              <a:r>
                <a:rPr lang="en-US" sz="2455" b="1">
                  <a:solidFill>
                    <a:srgbClr val="0044B5"/>
                  </a:solidFill>
                  <a:latin typeface="Antonio 1 Bold"/>
                  <a:ea typeface="Antonio 1 Bold"/>
                  <a:cs typeface="Antonio 1 Bold"/>
                  <a:sym typeface="Antonio 1 Bold"/>
                </a:rPr>
                <a:t>THE WAY.</a:t>
              </a:r>
            </a:p>
          </p:txBody>
        </p:sp>
        <p:sp>
          <p:nvSpPr>
            <p:cNvPr id="12" name="AutoShape 12"/>
            <p:cNvSpPr/>
            <p:nvPr/>
          </p:nvSpPr>
          <p:spPr>
            <a:xfrm>
              <a:off x="4141284" y="100896"/>
              <a:ext cx="0" cy="1298835"/>
            </a:xfrm>
            <a:prstGeom prst="line">
              <a:avLst/>
            </a:prstGeom>
            <a:ln w="65654" cap="flat">
              <a:solidFill>
                <a:srgbClr val="0044B5"/>
              </a:solidFill>
              <a:prstDash val="solid"/>
              <a:headEnd type="none" w="sm" len="sm"/>
              <a:tailEnd type="none" w="sm" len="sm"/>
            </a:ln>
          </p:spPr>
          <p:txBody>
            <a:bodyPr/>
            <a:lstStyle/>
            <a:p>
              <a:endParaRPr lang="en-US"/>
            </a:p>
          </p:txBody>
        </p:sp>
      </p:grpSp>
      <p:sp>
        <p:nvSpPr>
          <p:cNvPr id="13" name="TextBox 13"/>
          <p:cNvSpPr txBox="1"/>
          <p:nvPr/>
        </p:nvSpPr>
        <p:spPr>
          <a:xfrm>
            <a:off x="1028700" y="833257"/>
            <a:ext cx="11208229" cy="1064167"/>
          </a:xfrm>
          <a:prstGeom prst="rect">
            <a:avLst/>
          </a:prstGeom>
        </p:spPr>
        <p:txBody>
          <a:bodyPr lIns="0" tIns="0" rIns="0" bIns="0" rtlCol="0" anchor="t">
            <a:spAutoFit/>
          </a:bodyPr>
          <a:lstStyle/>
          <a:p>
            <a:pPr algn="l">
              <a:lnSpc>
                <a:spcPts val="8412"/>
              </a:lnSpc>
            </a:pPr>
            <a:r>
              <a:rPr lang="en-US" sz="7010" b="1">
                <a:solidFill>
                  <a:srgbClr val="0044B5"/>
                </a:solidFill>
                <a:latin typeface="Antonio 1 Bold"/>
                <a:ea typeface="Antonio 1 Bold"/>
                <a:cs typeface="Antonio 1 Bold"/>
                <a:sym typeface="Antonio 1 Bold"/>
              </a:rPr>
              <a:t>SUPPORTING OUR COMMUNITY</a:t>
            </a:r>
          </a:p>
        </p:txBody>
      </p:sp>
      <p:sp>
        <p:nvSpPr>
          <p:cNvPr id="14" name="TextBox 14"/>
          <p:cNvSpPr txBox="1"/>
          <p:nvPr/>
        </p:nvSpPr>
        <p:spPr>
          <a:xfrm>
            <a:off x="11811001" y="5759348"/>
            <a:ext cx="748774" cy="860679"/>
          </a:xfrm>
          <a:prstGeom prst="rect">
            <a:avLst/>
          </a:prstGeom>
        </p:spPr>
        <p:txBody>
          <a:bodyPr wrap="square" lIns="0" tIns="0" rIns="0" bIns="0" rtlCol="0" anchor="t">
            <a:spAutoFit/>
          </a:bodyPr>
          <a:lstStyle/>
          <a:p>
            <a:pPr algn="ctr">
              <a:lnSpc>
                <a:spcPts val="6527"/>
              </a:lnSpc>
            </a:pPr>
            <a:r>
              <a:rPr lang="en-US" sz="6399" b="1" dirty="0">
                <a:solidFill>
                  <a:srgbClr val="FFFFFF"/>
                </a:solidFill>
                <a:latin typeface="Antonio 1 Bold"/>
                <a:ea typeface="Antonio 1 Bold"/>
                <a:cs typeface="Antonio 1 Bold"/>
                <a:sym typeface="Antonio 1 Bold"/>
              </a:rPr>
              <a:t>14</a:t>
            </a:r>
          </a:p>
        </p:txBody>
      </p:sp>
      <p:sp>
        <p:nvSpPr>
          <p:cNvPr id="15" name="TextBox 15"/>
          <p:cNvSpPr txBox="1"/>
          <p:nvPr/>
        </p:nvSpPr>
        <p:spPr>
          <a:xfrm>
            <a:off x="8394212" y="3155266"/>
            <a:ext cx="2563776" cy="1379306"/>
          </a:xfrm>
          <a:prstGeom prst="rect">
            <a:avLst/>
          </a:prstGeom>
        </p:spPr>
        <p:txBody>
          <a:bodyPr wrap="square" lIns="0" tIns="0" rIns="0" bIns="0" rtlCol="0" anchor="t">
            <a:spAutoFit/>
          </a:bodyPr>
          <a:lstStyle/>
          <a:p>
            <a:pPr algn="ctr">
              <a:lnSpc>
                <a:spcPts val="10446"/>
              </a:lnSpc>
            </a:pPr>
            <a:r>
              <a:rPr lang="en-US" sz="10242" b="1" spc="-327" dirty="0">
                <a:solidFill>
                  <a:srgbClr val="FFFFFF"/>
                </a:solidFill>
                <a:latin typeface="Antonio 1 Bold"/>
                <a:ea typeface="Antonio 1 Bold"/>
                <a:cs typeface="Antonio 1 Bold"/>
                <a:sym typeface="Antonio 1 Bold"/>
              </a:rPr>
              <a:t>$2.01</a:t>
            </a:r>
          </a:p>
        </p:txBody>
      </p:sp>
      <p:grpSp>
        <p:nvGrpSpPr>
          <p:cNvPr id="16" name="Group 16"/>
          <p:cNvGrpSpPr/>
          <p:nvPr/>
        </p:nvGrpSpPr>
        <p:grpSpPr>
          <a:xfrm>
            <a:off x="13122002" y="5282731"/>
            <a:ext cx="3946798" cy="3228022"/>
            <a:chOff x="0" y="-133349"/>
            <a:chExt cx="4889466" cy="4304029"/>
          </a:xfrm>
        </p:grpSpPr>
        <p:sp>
          <p:nvSpPr>
            <p:cNvPr id="17" name="TextBox 17"/>
            <p:cNvSpPr txBox="1"/>
            <p:nvPr/>
          </p:nvSpPr>
          <p:spPr>
            <a:xfrm>
              <a:off x="88900" y="1419860"/>
              <a:ext cx="2337721" cy="2750820"/>
            </a:xfrm>
            <a:prstGeom prst="rect">
              <a:avLst/>
            </a:prstGeom>
          </p:spPr>
          <p:txBody>
            <a:bodyPr lIns="0" tIns="0" rIns="0" bIns="0" rtlCol="0" anchor="t">
              <a:spAutoFit/>
            </a:bodyPr>
            <a:lstStyle/>
            <a:p>
              <a:pPr algn="l">
                <a:lnSpc>
                  <a:spcPts val="3359"/>
                </a:lnSpc>
              </a:pPr>
              <a:r>
                <a:rPr lang="en-US" sz="2400" b="1">
                  <a:solidFill>
                    <a:srgbClr val="0044B5"/>
                  </a:solidFill>
                  <a:latin typeface="Antonio 1 Bold"/>
                  <a:ea typeface="Antonio 1 Bold"/>
                  <a:cs typeface="Antonio 1 Bold"/>
                  <a:sym typeface="Antonio 1 Bold"/>
                </a:rPr>
                <a:t>BARRY</a:t>
              </a:r>
            </a:p>
            <a:p>
              <a:pPr algn="l">
                <a:lnSpc>
                  <a:spcPts val="3359"/>
                </a:lnSpc>
              </a:pPr>
              <a:r>
                <a:rPr lang="en-US" sz="2400" b="1">
                  <a:solidFill>
                    <a:srgbClr val="0044B5"/>
                  </a:solidFill>
                  <a:latin typeface="Antonio 1 Bold"/>
                  <a:ea typeface="Antonio 1 Bold"/>
                  <a:cs typeface="Antonio 1 Bold"/>
                  <a:sym typeface="Antonio 1 Bold"/>
                </a:rPr>
                <a:t>CHRISTIAN</a:t>
              </a:r>
            </a:p>
            <a:p>
              <a:pPr algn="l">
                <a:lnSpc>
                  <a:spcPts val="3359"/>
                </a:lnSpc>
              </a:pPr>
              <a:r>
                <a:rPr lang="en-US" sz="2400" b="1">
                  <a:solidFill>
                    <a:srgbClr val="0044B5"/>
                  </a:solidFill>
                  <a:latin typeface="Antonio 1 Bold"/>
                  <a:ea typeface="Antonio 1 Bold"/>
                  <a:cs typeface="Antonio 1 Bold"/>
                  <a:sym typeface="Antonio 1 Bold"/>
                </a:rPr>
                <a:t>DALLAS</a:t>
              </a:r>
            </a:p>
            <a:p>
              <a:pPr algn="l">
                <a:lnSpc>
                  <a:spcPts val="3359"/>
                </a:lnSpc>
              </a:pPr>
              <a:r>
                <a:rPr lang="en-US" sz="2400" b="1">
                  <a:solidFill>
                    <a:srgbClr val="0044B5"/>
                  </a:solidFill>
                  <a:latin typeface="Antonio 1 Bold"/>
                  <a:ea typeface="Antonio 1 Bold"/>
                  <a:cs typeface="Antonio 1 Bold"/>
                  <a:sym typeface="Antonio 1 Bold"/>
                </a:rPr>
                <a:t>DOUGLAS</a:t>
              </a:r>
            </a:p>
            <a:p>
              <a:pPr algn="l">
                <a:lnSpc>
                  <a:spcPts val="3359"/>
                </a:lnSpc>
              </a:pPr>
              <a:r>
                <a:rPr lang="en-US" sz="2400" b="1">
                  <a:solidFill>
                    <a:srgbClr val="0044B5"/>
                  </a:solidFill>
                  <a:latin typeface="Antonio 1 Bold"/>
                  <a:ea typeface="Antonio 1 Bold"/>
                  <a:cs typeface="Antonio 1 Bold"/>
                  <a:sym typeface="Antonio 1 Bold"/>
                </a:rPr>
                <a:t>GREENE</a:t>
              </a:r>
            </a:p>
          </p:txBody>
        </p:sp>
        <p:sp>
          <p:nvSpPr>
            <p:cNvPr id="18" name="TextBox 18"/>
            <p:cNvSpPr txBox="1"/>
            <p:nvPr/>
          </p:nvSpPr>
          <p:spPr>
            <a:xfrm>
              <a:off x="1820739" y="1419860"/>
              <a:ext cx="1752293" cy="2750820"/>
            </a:xfrm>
            <a:prstGeom prst="rect">
              <a:avLst/>
            </a:prstGeom>
          </p:spPr>
          <p:txBody>
            <a:bodyPr lIns="0" tIns="0" rIns="0" bIns="0" rtlCol="0" anchor="t">
              <a:spAutoFit/>
            </a:bodyPr>
            <a:lstStyle/>
            <a:p>
              <a:pPr algn="l">
                <a:lnSpc>
                  <a:spcPts val="3359"/>
                </a:lnSpc>
              </a:pPr>
              <a:r>
                <a:rPr lang="en-US" sz="2400" b="1">
                  <a:solidFill>
                    <a:srgbClr val="0044B5"/>
                  </a:solidFill>
                  <a:latin typeface="Antonio 1 Bold"/>
                  <a:ea typeface="Antonio 1 Bold"/>
                  <a:cs typeface="Antonio 1 Bold"/>
                  <a:sym typeface="Antonio 1 Bold"/>
                </a:rPr>
                <a:t>HICKORY</a:t>
              </a:r>
            </a:p>
            <a:p>
              <a:pPr algn="l">
                <a:lnSpc>
                  <a:spcPts val="3359"/>
                </a:lnSpc>
              </a:pPr>
              <a:r>
                <a:rPr lang="en-US" sz="2400" b="1">
                  <a:solidFill>
                    <a:srgbClr val="0044B5"/>
                  </a:solidFill>
                  <a:latin typeface="Antonio 1 Bold"/>
                  <a:ea typeface="Antonio 1 Bold"/>
                  <a:cs typeface="Antonio 1 Bold"/>
                  <a:sym typeface="Antonio 1 Bold"/>
                </a:rPr>
                <a:t>LACLEDE</a:t>
              </a:r>
            </a:p>
            <a:p>
              <a:pPr algn="l">
                <a:lnSpc>
                  <a:spcPts val="3359"/>
                </a:lnSpc>
              </a:pPr>
              <a:r>
                <a:rPr lang="en-US" sz="2400" b="1">
                  <a:solidFill>
                    <a:srgbClr val="0044B5"/>
                  </a:solidFill>
                  <a:latin typeface="Antonio 1 Bold"/>
                  <a:ea typeface="Antonio 1 Bold"/>
                  <a:cs typeface="Antonio 1 Bold"/>
                  <a:sym typeface="Antonio 1 Bold"/>
                </a:rPr>
                <a:t>LAWRENCE</a:t>
              </a:r>
            </a:p>
            <a:p>
              <a:pPr algn="l">
                <a:lnSpc>
                  <a:spcPts val="3359"/>
                </a:lnSpc>
              </a:pPr>
              <a:r>
                <a:rPr lang="en-US" sz="2400" b="1">
                  <a:solidFill>
                    <a:srgbClr val="0044B5"/>
                  </a:solidFill>
                  <a:latin typeface="Antonio 1 Bold"/>
                  <a:ea typeface="Antonio 1 Bold"/>
                  <a:cs typeface="Antonio 1 Bold"/>
                  <a:sym typeface="Antonio 1 Bold"/>
                </a:rPr>
                <a:t>POLK</a:t>
              </a:r>
            </a:p>
            <a:p>
              <a:pPr algn="l">
                <a:lnSpc>
                  <a:spcPts val="3359"/>
                </a:lnSpc>
              </a:pPr>
              <a:r>
                <a:rPr lang="en-US" sz="2400" b="1">
                  <a:solidFill>
                    <a:srgbClr val="0044B5"/>
                  </a:solidFill>
                  <a:latin typeface="Antonio 1 Bold"/>
                  <a:ea typeface="Antonio 1 Bold"/>
                  <a:cs typeface="Antonio 1 Bold"/>
                  <a:sym typeface="Antonio 1 Bold"/>
                </a:rPr>
                <a:t>STONE</a:t>
              </a:r>
            </a:p>
          </p:txBody>
        </p:sp>
        <p:sp>
          <p:nvSpPr>
            <p:cNvPr id="19" name="TextBox 19"/>
            <p:cNvSpPr txBox="1"/>
            <p:nvPr/>
          </p:nvSpPr>
          <p:spPr>
            <a:xfrm>
              <a:off x="3573032" y="1467485"/>
              <a:ext cx="1316434" cy="1920875"/>
            </a:xfrm>
            <a:prstGeom prst="rect">
              <a:avLst/>
            </a:prstGeom>
          </p:spPr>
          <p:txBody>
            <a:bodyPr lIns="0" tIns="0" rIns="0" bIns="0" rtlCol="0" anchor="t">
              <a:spAutoFit/>
            </a:bodyPr>
            <a:lstStyle/>
            <a:p>
              <a:pPr algn="l">
                <a:lnSpc>
                  <a:spcPts val="2879"/>
                </a:lnSpc>
                <a:spcBef>
                  <a:spcPct val="0"/>
                </a:spcBef>
              </a:pPr>
              <a:r>
                <a:rPr lang="en-US" sz="2400" b="1">
                  <a:solidFill>
                    <a:srgbClr val="0044B5"/>
                  </a:solidFill>
                  <a:latin typeface="Antonio 1 Bold"/>
                  <a:ea typeface="Antonio 1 Bold"/>
                  <a:cs typeface="Antonio 1 Bold"/>
                  <a:sym typeface="Antonio 1 Bold"/>
                </a:rPr>
                <a:t>TANEY</a:t>
              </a:r>
            </a:p>
            <a:p>
              <a:pPr algn="l">
                <a:lnSpc>
                  <a:spcPts val="2879"/>
                </a:lnSpc>
                <a:spcBef>
                  <a:spcPct val="0"/>
                </a:spcBef>
              </a:pPr>
              <a:r>
                <a:rPr lang="en-US" sz="2400" b="1">
                  <a:solidFill>
                    <a:srgbClr val="0044B5"/>
                  </a:solidFill>
                  <a:latin typeface="Antonio 1 Bold"/>
                  <a:ea typeface="Antonio 1 Bold"/>
                  <a:cs typeface="Antonio 1 Bold"/>
                  <a:sym typeface="Antonio 1 Bold"/>
                </a:rPr>
                <a:t>TEXAS</a:t>
              </a:r>
            </a:p>
            <a:p>
              <a:pPr algn="l">
                <a:lnSpc>
                  <a:spcPts val="2879"/>
                </a:lnSpc>
                <a:spcBef>
                  <a:spcPct val="0"/>
                </a:spcBef>
              </a:pPr>
              <a:r>
                <a:rPr lang="en-US" sz="2400" b="1">
                  <a:solidFill>
                    <a:srgbClr val="0044B5"/>
                  </a:solidFill>
                  <a:latin typeface="Antonio 1 Bold"/>
                  <a:ea typeface="Antonio 1 Bold"/>
                  <a:cs typeface="Antonio 1 Bold"/>
                  <a:sym typeface="Antonio 1 Bold"/>
                </a:rPr>
                <a:t>WEBSTER</a:t>
              </a:r>
            </a:p>
            <a:p>
              <a:pPr algn="l">
                <a:lnSpc>
                  <a:spcPts val="2879"/>
                </a:lnSpc>
                <a:spcBef>
                  <a:spcPct val="0"/>
                </a:spcBef>
              </a:pPr>
              <a:r>
                <a:rPr lang="en-US" sz="2400" b="1">
                  <a:solidFill>
                    <a:srgbClr val="0044B5"/>
                  </a:solidFill>
                  <a:latin typeface="Antonio 1 Bold"/>
                  <a:ea typeface="Antonio 1 Bold"/>
                  <a:cs typeface="Antonio 1 Bold"/>
                  <a:sym typeface="Antonio 1 Bold"/>
                </a:rPr>
                <a:t>WRIGHT</a:t>
              </a:r>
            </a:p>
          </p:txBody>
        </p:sp>
        <p:sp>
          <p:nvSpPr>
            <p:cNvPr id="20" name="TextBox 20"/>
            <p:cNvSpPr txBox="1"/>
            <p:nvPr/>
          </p:nvSpPr>
          <p:spPr>
            <a:xfrm>
              <a:off x="0" y="-133349"/>
              <a:ext cx="4445073" cy="1591311"/>
            </a:xfrm>
            <a:prstGeom prst="rect">
              <a:avLst/>
            </a:prstGeom>
          </p:spPr>
          <p:txBody>
            <a:bodyPr wrap="square" lIns="0" tIns="0" rIns="0" bIns="0" rtlCol="0" anchor="t">
              <a:spAutoFit/>
            </a:bodyPr>
            <a:lstStyle/>
            <a:p>
              <a:pPr algn="l">
                <a:lnSpc>
                  <a:spcPts val="10080"/>
                </a:lnSpc>
                <a:spcBef>
                  <a:spcPct val="0"/>
                </a:spcBef>
              </a:pPr>
              <a:r>
                <a:rPr lang="en-US" sz="7200" b="1" dirty="0">
                  <a:solidFill>
                    <a:srgbClr val="0044B5"/>
                  </a:solidFill>
                  <a:latin typeface="Antonio 1 Bold"/>
                  <a:ea typeface="Antonio 1 Bold"/>
                  <a:cs typeface="Antonio 1 Bold"/>
                  <a:sym typeface="Antonio 1 Bold"/>
                </a:rPr>
                <a:t>COUNTIES</a:t>
              </a:r>
            </a:p>
          </p:txBody>
        </p:sp>
      </p:grpSp>
      <p:sp>
        <p:nvSpPr>
          <p:cNvPr id="21" name="TextBox 21"/>
          <p:cNvSpPr txBox="1"/>
          <p:nvPr/>
        </p:nvSpPr>
        <p:spPr>
          <a:xfrm>
            <a:off x="11487135" y="3041309"/>
            <a:ext cx="4676830" cy="1069341"/>
          </a:xfrm>
          <a:prstGeom prst="rect">
            <a:avLst/>
          </a:prstGeom>
        </p:spPr>
        <p:txBody>
          <a:bodyPr lIns="0" tIns="0" rIns="0" bIns="0" rtlCol="0" anchor="t">
            <a:spAutoFit/>
          </a:bodyPr>
          <a:lstStyle/>
          <a:p>
            <a:pPr algn="l">
              <a:lnSpc>
                <a:spcPts val="8080"/>
              </a:lnSpc>
            </a:pPr>
            <a:r>
              <a:rPr lang="en-US" sz="8000" b="1">
                <a:solidFill>
                  <a:srgbClr val="FD372C"/>
                </a:solidFill>
                <a:latin typeface="Antonio 1 Bold"/>
                <a:ea typeface="Antonio 1 Bold"/>
                <a:cs typeface="Antonio 1 Bold"/>
                <a:sym typeface="Antonio 1 Bold"/>
              </a:rPr>
              <a:t>MILLION</a:t>
            </a:r>
          </a:p>
        </p:txBody>
      </p:sp>
      <p:sp>
        <p:nvSpPr>
          <p:cNvPr id="22" name="TextBox 22"/>
          <p:cNvSpPr txBox="1"/>
          <p:nvPr/>
        </p:nvSpPr>
        <p:spPr>
          <a:xfrm>
            <a:off x="15768095" y="9673733"/>
            <a:ext cx="2042012" cy="264160"/>
          </a:xfrm>
          <a:prstGeom prst="rect">
            <a:avLst/>
          </a:prstGeom>
        </p:spPr>
        <p:txBody>
          <a:bodyPr lIns="0" tIns="0" rIns="0" bIns="0" rtlCol="0" anchor="t">
            <a:spAutoFit/>
          </a:bodyPr>
          <a:lstStyle/>
          <a:p>
            <a:pPr algn="l">
              <a:lnSpc>
                <a:spcPts val="2239"/>
              </a:lnSpc>
            </a:pPr>
            <a:r>
              <a:rPr lang="en-US" sz="1599" b="1">
                <a:solidFill>
                  <a:srgbClr val="0044B5"/>
                </a:solidFill>
                <a:latin typeface="Antonio 1 Bold"/>
                <a:ea typeface="Antonio 1 Bold"/>
                <a:cs typeface="Antonio 1 Bold"/>
                <a:sym typeface="Antonio 1 Bold"/>
              </a:rPr>
              <a:t>2025 CAMPAIGN</a:t>
            </a:r>
          </a:p>
        </p:txBody>
      </p:sp>
      <p:sp>
        <p:nvSpPr>
          <p:cNvPr id="23" name="TextBox 23"/>
          <p:cNvSpPr txBox="1"/>
          <p:nvPr/>
        </p:nvSpPr>
        <p:spPr>
          <a:xfrm>
            <a:off x="11572860" y="4072457"/>
            <a:ext cx="3333805" cy="537972"/>
          </a:xfrm>
          <a:prstGeom prst="rect">
            <a:avLst/>
          </a:prstGeom>
        </p:spPr>
        <p:txBody>
          <a:bodyPr lIns="0" tIns="0" rIns="0" bIns="0" rtlCol="0" anchor="t">
            <a:spAutoFit/>
          </a:bodyPr>
          <a:lstStyle/>
          <a:p>
            <a:pPr algn="l">
              <a:lnSpc>
                <a:spcPts val="4284"/>
              </a:lnSpc>
            </a:pPr>
            <a:r>
              <a:rPr lang="en-US" sz="3600" b="1">
                <a:solidFill>
                  <a:srgbClr val="FD372C"/>
                </a:solidFill>
                <a:latin typeface="Antonio 1 Bold"/>
                <a:ea typeface="Antonio 1 Bold"/>
                <a:cs typeface="Antonio 1 Bold"/>
                <a:sym typeface="Antonio 1 Bold"/>
              </a:rPr>
              <a:t>REINVESTED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BA00"/>
        </a:solidFill>
        <a:effectLst/>
      </p:bgPr>
    </p:bg>
    <p:spTree>
      <p:nvGrpSpPr>
        <p:cNvPr id="1" name=""/>
        <p:cNvGrpSpPr/>
        <p:nvPr/>
      </p:nvGrpSpPr>
      <p:grpSpPr>
        <a:xfrm>
          <a:off x="0" y="0"/>
          <a:ext cx="0" cy="0"/>
          <a:chOff x="0" y="0"/>
          <a:chExt cx="0" cy="0"/>
        </a:xfrm>
      </p:grpSpPr>
      <p:sp>
        <p:nvSpPr>
          <p:cNvPr id="2" name="TextBox 2"/>
          <p:cNvSpPr txBox="1"/>
          <p:nvPr/>
        </p:nvSpPr>
        <p:spPr>
          <a:xfrm>
            <a:off x="17122140" y="9135588"/>
            <a:ext cx="393686" cy="324059"/>
          </a:xfrm>
          <a:prstGeom prst="rect">
            <a:avLst/>
          </a:prstGeom>
        </p:spPr>
        <p:txBody>
          <a:bodyPr lIns="0" tIns="0" rIns="0" bIns="0" rtlCol="0" anchor="t">
            <a:spAutoFit/>
          </a:bodyPr>
          <a:lstStyle/>
          <a:p>
            <a:pPr algn="r">
              <a:lnSpc>
                <a:spcPts val="2160"/>
              </a:lnSpc>
            </a:pPr>
            <a:r>
              <a:rPr lang="en-US" sz="1800" b="1">
                <a:solidFill>
                  <a:srgbClr val="0044B5"/>
                </a:solidFill>
                <a:latin typeface="Palanquin 1 Bold"/>
                <a:ea typeface="Palanquin 1 Bold"/>
                <a:cs typeface="Palanquin 1 Bold"/>
                <a:sym typeface="Palanquin 1 Bold"/>
              </a:rPr>
              <a:t>‹#›</a:t>
            </a:r>
          </a:p>
        </p:txBody>
      </p:sp>
      <p:sp>
        <p:nvSpPr>
          <p:cNvPr id="3" name="Freeform 3"/>
          <p:cNvSpPr/>
          <p:nvPr/>
        </p:nvSpPr>
        <p:spPr>
          <a:xfrm>
            <a:off x="8710449" y="0"/>
            <a:ext cx="9577551" cy="10287000"/>
          </a:xfrm>
          <a:custGeom>
            <a:avLst/>
            <a:gdLst/>
            <a:ahLst/>
            <a:cxnLst/>
            <a:rect l="l" t="t" r="r" b="b"/>
            <a:pathLst>
              <a:path w="9577551" h="10287000">
                <a:moveTo>
                  <a:pt x="0" y="0"/>
                </a:moveTo>
                <a:lnTo>
                  <a:pt x="9577551" y="0"/>
                </a:lnTo>
                <a:lnTo>
                  <a:pt x="9577551"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t="-68" b="-68"/>
            </a:stretch>
          </a:blipFill>
        </p:spPr>
        <p:txBody>
          <a:bodyPr/>
          <a:lstStyle/>
          <a:p>
            <a:endParaRPr lang="en-US"/>
          </a:p>
        </p:txBody>
      </p:sp>
      <p:grpSp>
        <p:nvGrpSpPr>
          <p:cNvPr id="4" name="Group 4"/>
          <p:cNvGrpSpPr/>
          <p:nvPr/>
        </p:nvGrpSpPr>
        <p:grpSpPr>
          <a:xfrm>
            <a:off x="1028700" y="8408428"/>
            <a:ext cx="6143975" cy="1079511"/>
            <a:chOff x="0" y="0"/>
            <a:chExt cx="8191966" cy="1439349"/>
          </a:xfrm>
        </p:grpSpPr>
        <p:sp>
          <p:nvSpPr>
            <p:cNvPr id="5" name="Freeform 5"/>
            <p:cNvSpPr/>
            <p:nvPr/>
          </p:nvSpPr>
          <p:spPr>
            <a:xfrm>
              <a:off x="0" y="0"/>
              <a:ext cx="4174111" cy="1439349"/>
            </a:xfrm>
            <a:custGeom>
              <a:avLst/>
              <a:gdLst/>
              <a:ahLst/>
              <a:cxnLst/>
              <a:rect l="l" t="t" r="r" b="b"/>
              <a:pathLst>
                <a:path w="4174111" h="1439349">
                  <a:moveTo>
                    <a:pt x="0" y="0"/>
                  </a:moveTo>
                  <a:lnTo>
                    <a:pt x="4174111" y="0"/>
                  </a:lnTo>
                  <a:lnTo>
                    <a:pt x="4174111" y="1439349"/>
                  </a:lnTo>
                  <a:lnTo>
                    <a:pt x="0" y="1439349"/>
                  </a:lnTo>
                  <a:lnTo>
                    <a:pt x="0" y="0"/>
                  </a:lnTo>
                  <a:close/>
                </a:path>
              </a:pathLst>
            </a:custGeom>
            <a:blipFill>
              <a:blip r:embed="rId4"/>
              <a:stretch>
                <a:fillRect l="-94" r="-94"/>
              </a:stretch>
            </a:blipFill>
          </p:spPr>
          <p:txBody>
            <a:bodyPr/>
            <a:lstStyle/>
            <a:p>
              <a:endParaRPr lang="en-US"/>
            </a:p>
          </p:txBody>
        </p:sp>
        <p:sp>
          <p:nvSpPr>
            <p:cNvPr id="6" name="TextBox 6"/>
            <p:cNvSpPr txBox="1"/>
            <p:nvPr/>
          </p:nvSpPr>
          <p:spPr>
            <a:xfrm>
              <a:off x="4514585" y="179321"/>
              <a:ext cx="3677381" cy="1103884"/>
            </a:xfrm>
            <a:prstGeom prst="rect">
              <a:avLst/>
            </a:prstGeom>
          </p:spPr>
          <p:txBody>
            <a:bodyPr lIns="0" tIns="0" rIns="0" bIns="0" rtlCol="0" anchor="t">
              <a:spAutoFit/>
            </a:bodyPr>
            <a:lstStyle/>
            <a:p>
              <a:pPr algn="l">
                <a:lnSpc>
                  <a:spcPts val="3437"/>
                </a:lnSpc>
              </a:pPr>
              <a:r>
                <a:rPr lang="en-US" sz="2455" b="1">
                  <a:solidFill>
                    <a:srgbClr val="0044B5"/>
                  </a:solidFill>
                  <a:latin typeface="Antonio 1 Bold"/>
                  <a:ea typeface="Antonio 1 Bold"/>
                  <a:cs typeface="Antonio 1 Bold"/>
                  <a:sym typeface="Antonio 1 Bold"/>
                </a:rPr>
                <a:t>UNITED IS</a:t>
              </a:r>
            </a:p>
            <a:p>
              <a:pPr algn="l">
                <a:lnSpc>
                  <a:spcPts val="3437"/>
                </a:lnSpc>
              </a:pPr>
              <a:r>
                <a:rPr lang="en-US" sz="2455" b="1">
                  <a:solidFill>
                    <a:srgbClr val="0044B5"/>
                  </a:solidFill>
                  <a:latin typeface="Antonio 1 Bold"/>
                  <a:ea typeface="Antonio 1 Bold"/>
                  <a:cs typeface="Antonio 1 Bold"/>
                  <a:sym typeface="Antonio 1 Bold"/>
                </a:rPr>
                <a:t>THE WAY.</a:t>
              </a:r>
            </a:p>
          </p:txBody>
        </p:sp>
        <p:sp>
          <p:nvSpPr>
            <p:cNvPr id="7" name="AutoShape 7"/>
            <p:cNvSpPr/>
            <p:nvPr/>
          </p:nvSpPr>
          <p:spPr>
            <a:xfrm>
              <a:off x="4141284" y="100896"/>
              <a:ext cx="0" cy="1298835"/>
            </a:xfrm>
            <a:prstGeom prst="line">
              <a:avLst/>
            </a:prstGeom>
            <a:ln w="65654" cap="flat">
              <a:solidFill>
                <a:srgbClr val="0044B5"/>
              </a:solidFill>
              <a:prstDash val="solid"/>
              <a:headEnd type="none" w="sm" len="sm"/>
              <a:tailEnd type="none" w="sm" len="sm"/>
            </a:ln>
          </p:spPr>
          <p:txBody>
            <a:bodyPr/>
            <a:lstStyle/>
            <a:p>
              <a:endParaRPr lang="en-US"/>
            </a:p>
          </p:txBody>
        </p:sp>
      </p:grpSp>
      <p:grpSp>
        <p:nvGrpSpPr>
          <p:cNvPr id="8" name="Group 8"/>
          <p:cNvGrpSpPr/>
          <p:nvPr/>
        </p:nvGrpSpPr>
        <p:grpSpPr>
          <a:xfrm>
            <a:off x="10668670" y="414594"/>
            <a:ext cx="7194672" cy="719467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6142" r="-34130"/>
              </a:stretch>
            </a:blipFill>
          </p:spPr>
          <p:txBody>
            <a:bodyPr/>
            <a:lstStyle/>
            <a:p>
              <a:endParaRPr lang="en-US"/>
            </a:p>
          </p:txBody>
        </p:sp>
      </p:grpSp>
      <p:sp>
        <p:nvSpPr>
          <p:cNvPr id="10" name="TextBox 10"/>
          <p:cNvSpPr txBox="1"/>
          <p:nvPr/>
        </p:nvSpPr>
        <p:spPr>
          <a:xfrm>
            <a:off x="1028700" y="1028700"/>
            <a:ext cx="7830855" cy="3262775"/>
          </a:xfrm>
          <a:prstGeom prst="rect">
            <a:avLst/>
          </a:prstGeom>
        </p:spPr>
        <p:txBody>
          <a:bodyPr lIns="0" tIns="0" rIns="0" bIns="0" rtlCol="0" anchor="t">
            <a:spAutoFit/>
          </a:bodyPr>
          <a:lstStyle/>
          <a:p>
            <a:pPr algn="l">
              <a:lnSpc>
                <a:spcPts val="12845"/>
              </a:lnSpc>
            </a:pPr>
            <a:r>
              <a:rPr lang="en-US" sz="10704" b="1">
                <a:solidFill>
                  <a:srgbClr val="0044B5"/>
                </a:solidFill>
                <a:latin typeface="Antonio 1 Bold"/>
                <a:ea typeface="Antonio 1 Bold"/>
                <a:cs typeface="Antonio 1 Bold"/>
                <a:sym typeface="Antonio 1 Bold"/>
              </a:rPr>
              <a:t>CHAMPIONING</a:t>
            </a:r>
          </a:p>
          <a:p>
            <a:pPr algn="l">
              <a:lnSpc>
                <a:spcPts val="12845"/>
              </a:lnSpc>
            </a:pPr>
            <a:r>
              <a:rPr lang="en-US" sz="10704" b="1">
                <a:solidFill>
                  <a:srgbClr val="0044B5"/>
                </a:solidFill>
                <a:latin typeface="Antonio 1 Bold"/>
                <a:ea typeface="Antonio 1 Bold"/>
                <a:cs typeface="Antonio 1 Bold"/>
                <a:sym typeface="Antonio 1 Bold"/>
              </a:rPr>
              <a:t>CHILDREN</a:t>
            </a:r>
          </a:p>
        </p:txBody>
      </p:sp>
      <p:grpSp>
        <p:nvGrpSpPr>
          <p:cNvPr id="11" name="Group 11"/>
          <p:cNvGrpSpPr/>
          <p:nvPr/>
        </p:nvGrpSpPr>
        <p:grpSpPr>
          <a:xfrm>
            <a:off x="6369698" y="4011930"/>
            <a:ext cx="5246370" cy="524637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30005" r="-20267"/>
              </a:stretch>
            </a:blipFill>
          </p:spPr>
          <p:txBody>
            <a:bodyPr/>
            <a:lstStyle/>
            <a:p>
              <a:endParaRPr lang="en-US"/>
            </a:p>
          </p:txBody>
        </p:sp>
      </p:grpSp>
      <p:sp>
        <p:nvSpPr>
          <p:cNvPr id="13" name="TextBox 13"/>
          <p:cNvSpPr txBox="1"/>
          <p:nvPr/>
        </p:nvSpPr>
        <p:spPr>
          <a:xfrm>
            <a:off x="1028700" y="4694616"/>
            <a:ext cx="4798715" cy="2914650"/>
          </a:xfrm>
          <a:prstGeom prst="rect">
            <a:avLst/>
          </a:prstGeom>
        </p:spPr>
        <p:txBody>
          <a:bodyPr lIns="0" tIns="0" rIns="0" bIns="0" rtlCol="0" anchor="t">
            <a:spAutoFit/>
          </a:bodyPr>
          <a:lstStyle/>
          <a:p>
            <a:pPr algn="l">
              <a:lnSpc>
                <a:spcPts val="3840"/>
              </a:lnSpc>
            </a:pPr>
            <a:r>
              <a:rPr lang="en-US" sz="3200">
                <a:solidFill>
                  <a:srgbClr val="0044B5"/>
                </a:solidFill>
                <a:latin typeface="Palanquin 1"/>
                <a:ea typeface="Palanquin 1"/>
                <a:cs typeface="Palanquin 1"/>
                <a:sym typeface="Palanquin 1"/>
              </a:rPr>
              <a:t>Ensuring our community’s children reach their full potential, by achieving milestones in development, education and health.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7D2FF"/>
        </a:solidFill>
        <a:effectLst/>
      </p:bgPr>
    </p:bg>
    <p:spTree>
      <p:nvGrpSpPr>
        <p:cNvPr id="1" name=""/>
        <p:cNvGrpSpPr/>
        <p:nvPr/>
      </p:nvGrpSpPr>
      <p:grpSpPr>
        <a:xfrm>
          <a:off x="0" y="0"/>
          <a:ext cx="0" cy="0"/>
          <a:chOff x="0" y="0"/>
          <a:chExt cx="0" cy="0"/>
        </a:xfrm>
      </p:grpSpPr>
      <p:sp>
        <p:nvSpPr>
          <p:cNvPr id="2" name="TextBox 2"/>
          <p:cNvSpPr txBox="1"/>
          <p:nvPr/>
        </p:nvSpPr>
        <p:spPr>
          <a:xfrm>
            <a:off x="17122140" y="9135588"/>
            <a:ext cx="393686" cy="324059"/>
          </a:xfrm>
          <a:prstGeom prst="rect">
            <a:avLst/>
          </a:prstGeom>
        </p:spPr>
        <p:txBody>
          <a:bodyPr lIns="0" tIns="0" rIns="0" bIns="0" rtlCol="0" anchor="t">
            <a:spAutoFit/>
          </a:bodyPr>
          <a:lstStyle/>
          <a:p>
            <a:pPr algn="r">
              <a:lnSpc>
                <a:spcPts val="2160"/>
              </a:lnSpc>
            </a:pPr>
            <a:r>
              <a:rPr lang="en-US" sz="1800" b="1">
                <a:solidFill>
                  <a:srgbClr val="0044B5"/>
                </a:solidFill>
                <a:latin typeface="Palanquin 1 Bold"/>
                <a:ea typeface="Palanquin 1 Bold"/>
                <a:cs typeface="Palanquin 1 Bold"/>
                <a:sym typeface="Palanquin 1 Bold"/>
              </a:rPr>
              <a:t>‹#›</a:t>
            </a:r>
          </a:p>
        </p:txBody>
      </p:sp>
      <p:sp>
        <p:nvSpPr>
          <p:cNvPr id="3" name="Freeform 3"/>
          <p:cNvSpPr/>
          <p:nvPr/>
        </p:nvSpPr>
        <p:spPr>
          <a:xfrm>
            <a:off x="8710449" y="0"/>
            <a:ext cx="9577551" cy="10287000"/>
          </a:xfrm>
          <a:custGeom>
            <a:avLst/>
            <a:gdLst/>
            <a:ahLst/>
            <a:cxnLst/>
            <a:rect l="l" t="t" r="r" b="b"/>
            <a:pathLst>
              <a:path w="9577551" h="10287000">
                <a:moveTo>
                  <a:pt x="0" y="0"/>
                </a:moveTo>
                <a:lnTo>
                  <a:pt x="9577551" y="0"/>
                </a:lnTo>
                <a:lnTo>
                  <a:pt x="9577551"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t="-68" b="-68"/>
            </a:stretch>
          </a:blipFill>
        </p:spPr>
        <p:txBody>
          <a:bodyPr/>
          <a:lstStyle/>
          <a:p>
            <a:endParaRPr lang="en-US"/>
          </a:p>
        </p:txBody>
      </p:sp>
      <p:grpSp>
        <p:nvGrpSpPr>
          <p:cNvPr id="4" name="Group 4"/>
          <p:cNvGrpSpPr/>
          <p:nvPr/>
        </p:nvGrpSpPr>
        <p:grpSpPr>
          <a:xfrm>
            <a:off x="1028700" y="8408428"/>
            <a:ext cx="6143975" cy="1079511"/>
            <a:chOff x="0" y="0"/>
            <a:chExt cx="8191966" cy="1439349"/>
          </a:xfrm>
        </p:grpSpPr>
        <p:sp>
          <p:nvSpPr>
            <p:cNvPr id="5" name="Freeform 5"/>
            <p:cNvSpPr/>
            <p:nvPr/>
          </p:nvSpPr>
          <p:spPr>
            <a:xfrm>
              <a:off x="0" y="0"/>
              <a:ext cx="4174111" cy="1439349"/>
            </a:xfrm>
            <a:custGeom>
              <a:avLst/>
              <a:gdLst/>
              <a:ahLst/>
              <a:cxnLst/>
              <a:rect l="l" t="t" r="r" b="b"/>
              <a:pathLst>
                <a:path w="4174111" h="1439349">
                  <a:moveTo>
                    <a:pt x="0" y="0"/>
                  </a:moveTo>
                  <a:lnTo>
                    <a:pt x="4174111" y="0"/>
                  </a:lnTo>
                  <a:lnTo>
                    <a:pt x="4174111" y="1439349"/>
                  </a:lnTo>
                  <a:lnTo>
                    <a:pt x="0" y="1439349"/>
                  </a:lnTo>
                  <a:lnTo>
                    <a:pt x="0" y="0"/>
                  </a:lnTo>
                  <a:close/>
                </a:path>
              </a:pathLst>
            </a:custGeom>
            <a:blipFill>
              <a:blip r:embed="rId4"/>
              <a:stretch>
                <a:fillRect l="-94" r="-94"/>
              </a:stretch>
            </a:blipFill>
          </p:spPr>
          <p:txBody>
            <a:bodyPr/>
            <a:lstStyle/>
            <a:p>
              <a:endParaRPr lang="en-US"/>
            </a:p>
          </p:txBody>
        </p:sp>
        <p:sp>
          <p:nvSpPr>
            <p:cNvPr id="6" name="TextBox 6"/>
            <p:cNvSpPr txBox="1"/>
            <p:nvPr/>
          </p:nvSpPr>
          <p:spPr>
            <a:xfrm>
              <a:off x="4514585" y="179321"/>
              <a:ext cx="3677381" cy="1103884"/>
            </a:xfrm>
            <a:prstGeom prst="rect">
              <a:avLst/>
            </a:prstGeom>
          </p:spPr>
          <p:txBody>
            <a:bodyPr lIns="0" tIns="0" rIns="0" bIns="0" rtlCol="0" anchor="t">
              <a:spAutoFit/>
            </a:bodyPr>
            <a:lstStyle/>
            <a:p>
              <a:pPr algn="l">
                <a:lnSpc>
                  <a:spcPts val="3437"/>
                </a:lnSpc>
              </a:pPr>
              <a:r>
                <a:rPr lang="en-US" sz="2455" b="1">
                  <a:solidFill>
                    <a:srgbClr val="0044B5"/>
                  </a:solidFill>
                  <a:latin typeface="Antonio 1 Bold"/>
                  <a:ea typeface="Antonio 1 Bold"/>
                  <a:cs typeface="Antonio 1 Bold"/>
                  <a:sym typeface="Antonio 1 Bold"/>
                </a:rPr>
                <a:t>UNITED IS</a:t>
              </a:r>
            </a:p>
            <a:p>
              <a:pPr algn="l">
                <a:lnSpc>
                  <a:spcPts val="3437"/>
                </a:lnSpc>
              </a:pPr>
              <a:r>
                <a:rPr lang="en-US" sz="2455" b="1">
                  <a:solidFill>
                    <a:srgbClr val="0044B5"/>
                  </a:solidFill>
                  <a:latin typeface="Antonio 1 Bold"/>
                  <a:ea typeface="Antonio 1 Bold"/>
                  <a:cs typeface="Antonio 1 Bold"/>
                  <a:sym typeface="Antonio 1 Bold"/>
                </a:rPr>
                <a:t>THE WAY.</a:t>
              </a:r>
            </a:p>
          </p:txBody>
        </p:sp>
        <p:sp>
          <p:nvSpPr>
            <p:cNvPr id="7" name="AutoShape 7"/>
            <p:cNvSpPr/>
            <p:nvPr/>
          </p:nvSpPr>
          <p:spPr>
            <a:xfrm>
              <a:off x="4141284" y="100896"/>
              <a:ext cx="0" cy="1298835"/>
            </a:xfrm>
            <a:prstGeom prst="line">
              <a:avLst/>
            </a:prstGeom>
            <a:ln w="65654" cap="flat">
              <a:solidFill>
                <a:srgbClr val="0044B5"/>
              </a:solidFill>
              <a:prstDash val="solid"/>
              <a:headEnd type="none" w="sm" len="sm"/>
              <a:tailEnd type="none" w="sm" len="sm"/>
            </a:ln>
          </p:spPr>
          <p:txBody>
            <a:bodyPr/>
            <a:lstStyle/>
            <a:p>
              <a:endParaRPr lang="en-US"/>
            </a:p>
          </p:txBody>
        </p:sp>
      </p:grpSp>
      <p:grpSp>
        <p:nvGrpSpPr>
          <p:cNvPr id="8" name="Group 8"/>
          <p:cNvGrpSpPr/>
          <p:nvPr/>
        </p:nvGrpSpPr>
        <p:grpSpPr>
          <a:xfrm>
            <a:off x="10668670" y="414594"/>
            <a:ext cx="7194672" cy="719467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4913" b="-28582"/>
              </a:stretch>
            </a:blipFill>
          </p:spPr>
          <p:txBody>
            <a:bodyPr/>
            <a:lstStyle/>
            <a:p>
              <a:endParaRPr lang="en-US"/>
            </a:p>
          </p:txBody>
        </p:sp>
      </p:grpSp>
      <p:sp>
        <p:nvSpPr>
          <p:cNvPr id="10" name="TextBox 10"/>
          <p:cNvSpPr txBox="1"/>
          <p:nvPr/>
        </p:nvSpPr>
        <p:spPr>
          <a:xfrm>
            <a:off x="1028700" y="1028700"/>
            <a:ext cx="7830855" cy="3262775"/>
          </a:xfrm>
          <a:prstGeom prst="rect">
            <a:avLst/>
          </a:prstGeom>
        </p:spPr>
        <p:txBody>
          <a:bodyPr lIns="0" tIns="0" rIns="0" bIns="0" rtlCol="0" anchor="t">
            <a:spAutoFit/>
          </a:bodyPr>
          <a:lstStyle/>
          <a:p>
            <a:pPr algn="l">
              <a:lnSpc>
                <a:spcPts val="12845"/>
              </a:lnSpc>
            </a:pPr>
            <a:r>
              <a:rPr lang="en-US" sz="10704" b="1">
                <a:solidFill>
                  <a:srgbClr val="0044B5"/>
                </a:solidFill>
                <a:latin typeface="Antonio 1 Bold"/>
                <a:ea typeface="Antonio 1 Bold"/>
                <a:cs typeface="Antonio 1 Bold"/>
                <a:sym typeface="Antonio 1 Bold"/>
              </a:rPr>
              <a:t>PATHWAYS OUT</a:t>
            </a:r>
          </a:p>
          <a:p>
            <a:pPr algn="l">
              <a:lnSpc>
                <a:spcPts val="12845"/>
              </a:lnSpc>
            </a:pPr>
            <a:r>
              <a:rPr lang="en-US" sz="10704" b="1">
                <a:solidFill>
                  <a:srgbClr val="0044B5"/>
                </a:solidFill>
                <a:latin typeface="Antonio 1 Bold"/>
                <a:ea typeface="Antonio 1 Bold"/>
                <a:cs typeface="Antonio 1 Bold"/>
                <a:sym typeface="Antonio 1 Bold"/>
              </a:rPr>
              <a:t>OF POVERTY</a:t>
            </a:r>
          </a:p>
        </p:txBody>
      </p:sp>
      <p:grpSp>
        <p:nvGrpSpPr>
          <p:cNvPr id="11" name="Group 11"/>
          <p:cNvGrpSpPr/>
          <p:nvPr/>
        </p:nvGrpSpPr>
        <p:grpSpPr>
          <a:xfrm>
            <a:off x="6236370" y="4051247"/>
            <a:ext cx="5246370" cy="524637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34874" t="-10374" r="-30989"/>
              </a:stretch>
            </a:blipFill>
          </p:spPr>
          <p:txBody>
            <a:bodyPr/>
            <a:lstStyle/>
            <a:p>
              <a:endParaRPr lang="en-US"/>
            </a:p>
          </p:txBody>
        </p:sp>
      </p:grpSp>
      <p:sp>
        <p:nvSpPr>
          <p:cNvPr id="13" name="TextBox 13"/>
          <p:cNvSpPr txBox="1"/>
          <p:nvPr/>
        </p:nvSpPr>
        <p:spPr>
          <a:xfrm>
            <a:off x="1028700" y="4694616"/>
            <a:ext cx="4798715" cy="2428875"/>
          </a:xfrm>
          <a:prstGeom prst="rect">
            <a:avLst/>
          </a:prstGeom>
        </p:spPr>
        <p:txBody>
          <a:bodyPr lIns="0" tIns="0" rIns="0" bIns="0" rtlCol="0" anchor="t">
            <a:spAutoFit/>
          </a:bodyPr>
          <a:lstStyle/>
          <a:p>
            <a:pPr algn="l">
              <a:lnSpc>
                <a:spcPts val="3840"/>
              </a:lnSpc>
            </a:pPr>
            <a:r>
              <a:rPr lang="en-US" sz="3200">
                <a:solidFill>
                  <a:srgbClr val="0044B5"/>
                </a:solidFill>
                <a:latin typeface="Palanquin 1"/>
                <a:ea typeface="Palanquin 1"/>
                <a:cs typeface="Palanquin 1"/>
                <a:sym typeface="Palanquin 1"/>
              </a:rPr>
              <a:t>Helping people build brighter futures through stable housing, workforce readiness and financial literacy.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1866" y="2449607"/>
            <a:ext cx="16358050" cy="163580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2FF">
                <a:alpha val="10980"/>
              </a:srgbClr>
            </a:solidFill>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3437"/>
                </a:lnSpc>
              </a:pPr>
              <a:endParaRPr/>
            </a:p>
          </p:txBody>
        </p:sp>
      </p:grpSp>
      <p:sp>
        <p:nvSpPr>
          <p:cNvPr id="5" name="TextBox 5"/>
          <p:cNvSpPr txBox="1"/>
          <p:nvPr/>
        </p:nvSpPr>
        <p:spPr>
          <a:xfrm>
            <a:off x="9602271" y="179050"/>
            <a:ext cx="7342410" cy="1951282"/>
          </a:xfrm>
          <a:prstGeom prst="rect">
            <a:avLst/>
          </a:prstGeom>
        </p:spPr>
        <p:txBody>
          <a:bodyPr lIns="0" tIns="0" rIns="0" bIns="0" rtlCol="0" anchor="t">
            <a:spAutoFit/>
          </a:bodyPr>
          <a:lstStyle/>
          <a:p>
            <a:pPr algn="r">
              <a:lnSpc>
                <a:spcPts val="16017"/>
              </a:lnSpc>
            </a:pPr>
            <a:r>
              <a:rPr lang="en-US" sz="11441" b="1">
                <a:solidFill>
                  <a:srgbClr val="FD372C"/>
                </a:solidFill>
                <a:latin typeface="Antonio 1 Bold"/>
                <a:ea typeface="Antonio 1 Bold"/>
                <a:cs typeface="Antonio 1 Bold"/>
                <a:sym typeface="Antonio 1 Bold"/>
              </a:rPr>
              <a:t>YOUR IMPACT</a:t>
            </a:r>
          </a:p>
        </p:txBody>
      </p:sp>
      <p:sp>
        <p:nvSpPr>
          <p:cNvPr id="6" name="TextBox 6"/>
          <p:cNvSpPr txBox="1"/>
          <p:nvPr/>
        </p:nvSpPr>
        <p:spPr>
          <a:xfrm>
            <a:off x="522273" y="9752358"/>
            <a:ext cx="4330117" cy="207645"/>
          </a:xfrm>
          <a:prstGeom prst="rect">
            <a:avLst/>
          </a:prstGeom>
        </p:spPr>
        <p:txBody>
          <a:bodyPr lIns="0" tIns="0" rIns="0" bIns="0" rtlCol="0" anchor="t">
            <a:spAutoFit/>
          </a:bodyPr>
          <a:lstStyle/>
          <a:p>
            <a:pPr algn="l">
              <a:lnSpc>
                <a:spcPts val="1679"/>
              </a:lnSpc>
              <a:spcBef>
                <a:spcPct val="0"/>
              </a:spcBef>
            </a:pPr>
            <a:r>
              <a:rPr lang="en-US" sz="1200">
                <a:solidFill>
                  <a:srgbClr val="0044B5"/>
                </a:solidFill>
                <a:latin typeface="Roboto"/>
                <a:ea typeface="Roboto"/>
                <a:cs typeface="Roboto"/>
                <a:sym typeface="Roboto"/>
              </a:rPr>
              <a:t>Based on impact numbers from July 1, 2024 - June 30, 2025</a:t>
            </a:r>
          </a:p>
        </p:txBody>
      </p:sp>
      <p:sp>
        <p:nvSpPr>
          <p:cNvPr id="7" name="TextBox 7"/>
          <p:cNvSpPr txBox="1"/>
          <p:nvPr/>
        </p:nvSpPr>
        <p:spPr>
          <a:xfrm>
            <a:off x="12022663" y="2316257"/>
            <a:ext cx="4922018" cy="2634695"/>
          </a:xfrm>
          <a:prstGeom prst="rect">
            <a:avLst/>
          </a:prstGeom>
        </p:spPr>
        <p:txBody>
          <a:bodyPr lIns="0" tIns="0" rIns="0" bIns="0" rtlCol="0" anchor="t">
            <a:spAutoFit/>
          </a:bodyPr>
          <a:lstStyle/>
          <a:p>
            <a:pPr algn="r">
              <a:lnSpc>
                <a:spcPts val="7084"/>
              </a:lnSpc>
            </a:pPr>
            <a:r>
              <a:rPr lang="en-US" sz="4691" b="1">
                <a:solidFill>
                  <a:srgbClr val="0044B5"/>
                </a:solidFill>
                <a:latin typeface="Antonio 1 Bold"/>
                <a:ea typeface="Antonio 1 Bold"/>
                <a:cs typeface="Antonio 1 Bold"/>
                <a:sym typeface="Antonio 1 Bold"/>
              </a:rPr>
              <a:t>IT ONLY TAKES A FEW DOLLARS A MONTH</a:t>
            </a:r>
          </a:p>
          <a:p>
            <a:pPr algn="r">
              <a:lnSpc>
                <a:spcPts val="7084"/>
              </a:lnSpc>
            </a:pPr>
            <a:r>
              <a:rPr lang="en-US" sz="4691" b="1">
                <a:solidFill>
                  <a:srgbClr val="0044B5"/>
                </a:solidFill>
                <a:latin typeface="Antonio 1 Bold"/>
                <a:ea typeface="Antonio 1 Bold"/>
                <a:cs typeface="Antonio 1 Bold"/>
                <a:sym typeface="Antonio 1 Bold"/>
              </a:rPr>
              <a:t>TO TRANSFORM A LIFE!</a:t>
            </a:r>
          </a:p>
        </p:txBody>
      </p:sp>
      <p:grpSp>
        <p:nvGrpSpPr>
          <p:cNvPr id="8" name="Group 8"/>
          <p:cNvGrpSpPr/>
          <p:nvPr/>
        </p:nvGrpSpPr>
        <p:grpSpPr>
          <a:xfrm>
            <a:off x="1405370" y="1444284"/>
            <a:ext cx="103518" cy="2857500"/>
            <a:chOff x="0" y="0"/>
            <a:chExt cx="138024" cy="3810000"/>
          </a:xfrm>
        </p:grpSpPr>
        <p:sp>
          <p:nvSpPr>
            <p:cNvPr id="9" name="Freeform 9"/>
            <p:cNvSpPr/>
            <p:nvPr/>
          </p:nvSpPr>
          <p:spPr>
            <a:xfrm>
              <a:off x="0" y="0"/>
              <a:ext cx="138049" cy="3809999"/>
            </a:xfrm>
            <a:custGeom>
              <a:avLst/>
              <a:gdLst/>
              <a:ahLst/>
              <a:cxnLst/>
              <a:rect l="l" t="t" r="r" b="b"/>
              <a:pathLst>
                <a:path w="138049" h="3809999">
                  <a:moveTo>
                    <a:pt x="0" y="0"/>
                  </a:moveTo>
                  <a:lnTo>
                    <a:pt x="138049" y="0"/>
                  </a:lnTo>
                  <a:lnTo>
                    <a:pt x="138049" y="3809999"/>
                  </a:lnTo>
                  <a:lnTo>
                    <a:pt x="0" y="3809999"/>
                  </a:lnTo>
                  <a:close/>
                </a:path>
              </a:pathLst>
            </a:custGeom>
            <a:solidFill>
              <a:srgbClr val="FD372C"/>
            </a:solidFill>
          </p:spPr>
          <p:txBody>
            <a:bodyPr/>
            <a:lstStyle/>
            <a:p>
              <a:endParaRPr lang="en-US"/>
            </a:p>
          </p:txBody>
        </p:sp>
      </p:grpSp>
      <p:sp>
        <p:nvSpPr>
          <p:cNvPr id="10" name="Freeform 10"/>
          <p:cNvSpPr/>
          <p:nvPr/>
        </p:nvSpPr>
        <p:spPr>
          <a:xfrm>
            <a:off x="1703094" y="1438666"/>
            <a:ext cx="1585071" cy="1014445"/>
          </a:xfrm>
          <a:custGeom>
            <a:avLst/>
            <a:gdLst/>
            <a:ahLst/>
            <a:cxnLst/>
            <a:rect l="l" t="t" r="r" b="b"/>
            <a:pathLst>
              <a:path w="1585071" h="1014445">
                <a:moveTo>
                  <a:pt x="0" y="0"/>
                </a:moveTo>
                <a:lnTo>
                  <a:pt x="1585071" y="0"/>
                </a:lnTo>
                <a:lnTo>
                  <a:pt x="1585071" y="1014445"/>
                </a:lnTo>
                <a:lnTo>
                  <a:pt x="0" y="1014445"/>
                </a:lnTo>
                <a:lnTo>
                  <a:pt x="0" y="0"/>
                </a:lnTo>
                <a:close/>
              </a:path>
            </a:pathLst>
          </a:custGeom>
          <a:blipFill>
            <a:blip>
              <a:extLst>
                <a:ext uri="{96DAC541-7B7A-43D3-8B79-37D633B846F1}">
                  <asvg:svgBlip xmlns:asvg="http://schemas.microsoft.com/office/drawing/2016/SVG/main" r:embed="rId2"/>
                </a:ext>
              </a:extLst>
            </a:blip>
            <a:stretch>
              <a:fillRect l="-4306" t="-29558" r="-2906" b="-37961"/>
            </a:stretch>
          </a:blipFill>
        </p:spPr>
        <p:txBody>
          <a:bodyPr/>
          <a:lstStyle/>
          <a:p>
            <a:endParaRPr lang="en-US"/>
          </a:p>
        </p:txBody>
      </p:sp>
      <p:sp>
        <p:nvSpPr>
          <p:cNvPr id="11" name="TextBox 11"/>
          <p:cNvSpPr txBox="1"/>
          <p:nvPr/>
        </p:nvSpPr>
        <p:spPr>
          <a:xfrm>
            <a:off x="3072635" y="809625"/>
            <a:ext cx="1337481" cy="1910055"/>
          </a:xfrm>
          <a:prstGeom prst="rect">
            <a:avLst/>
          </a:prstGeom>
        </p:spPr>
        <p:txBody>
          <a:bodyPr lIns="0" tIns="0" rIns="0" bIns="0" rtlCol="0" anchor="t">
            <a:spAutoFit/>
          </a:bodyPr>
          <a:lstStyle/>
          <a:p>
            <a:pPr algn="ctr">
              <a:lnSpc>
                <a:spcPts val="15552"/>
              </a:lnSpc>
            </a:pPr>
            <a:r>
              <a:rPr lang="en-US" sz="11108">
                <a:solidFill>
                  <a:srgbClr val="009364"/>
                </a:solidFill>
                <a:latin typeface="League Gothic"/>
                <a:ea typeface="League Gothic"/>
                <a:cs typeface="League Gothic"/>
                <a:sym typeface="League Gothic"/>
              </a:rPr>
              <a:t>$1</a:t>
            </a:r>
          </a:p>
        </p:txBody>
      </p:sp>
      <p:sp>
        <p:nvSpPr>
          <p:cNvPr id="12" name="TextBox 12"/>
          <p:cNvSpPr txBox="1"/>
          <p:nvPr/>
        </p:nvSpPr>
        <p:spPr>
          <a:xfrm>
            <a:off x="4302805" y="1518090"/>
            <a:ext cx="893419" cy="807971"/>
          </a:xfrm>
          <a:prstGeom prst="rect">
            <a:avLst/>
          </a:prstGeom>
        </p:spPr>
        <p:txBody>
          <a:bodyPr lIns="0" tIns="0" rIns="0" bIns="0" rtlCol="0" anchor="t">
            <a:spAutoFit/>
          </a:bodyPr>
          <a:lstStyle/>
          <a:p>
            <a:pPr algn="l">
              <a:lnSpc>
                <a:spcPts val="3241"/>
              </a:lnSpc>
            </a:pPr>
            <a:r>
              <a:rPr lang="en-US" sz="2315" b="1">
                <a:solidFill>
                  <a:srgbClr val="009364"/>
                </a:solidFill>
                <a:latin typeface="Antonio 1 Bold"/>
                <a:ea typeface="Antonio 1 Bold"/>
                <a:cs typeface="Antonio 1 Bold"/>
                <a:sym typeface="Antonio 1 Bold"/>
              </a:rPr>
              <a:t>PER MONTH</a:t>
            </a:r>
          </a:p>
        </p:txBody>
      </p:sp>
      <p:sp>
        <p:nvSpPr>
          <p:cNvPr id="13" name="TextBox 13"/>
          <p:cNvSpPr txBox="1"/>
          <p:nvPr/>
        </p:nvSpPr>
        <p:spPr>
          <a:xfrm>
            <a:off x="1703094" y="2691733"/>
            <a:ext cx="7655293" cy="397114"/>
          </a:xfrm>
          <a:prstGeom prst="rect">
            <a:avLst/>
          </a:prstGeom>
        </p:spPr>
        <p:txBody>
          <a:bodyPr lIns="0" tIns="0" rIns="0" bIns="0" rtlCol="0" anchor="t">
            <a:spAutoFit/>
          </a:bodyPr>
          <a:lstStyle/>
          <a:p>
            <a:pPr algn="l">
              <a:lnSpc>
                <a:spcPts val="3225"/>
              </a:lnSpc>
            </a:pPr>
            <a:r>
              <a:rPr lang="en-US" sz="2481" b="1">
                <a:solidFill>
                  <a:srgbClr val="0044B5"/>
                </a:solidFill>
                <a:latin typeface="Antonio 1 Bold"/>
                <a:ea typeface="Antonio 1 Bold"/>
                <a:cs typeface="Antonio 1 Bold"/>
                <a:sym typeface="Antonio 1 Bold"/>
              </a:rPr>
              <a:t>ONE CHILD CAN ACCESS ABUSE PREVENTION &amp; ESCAPE RESOURCES</a:t>
            </a:r>
          </a:p>
        </p:txBody>
      </p:sp>
      <p:sp>
        <p:nvSpPr>
          <p:cNvPr id="14" name="TextBox 14"/>
          <p:cNvSpPr txBox="1"/>
          <p:nvPr/>
        </p:nvSpPr>
        <p:spPr>
          <a:xfrm>
            <a:off x="1703094" y="3165616"/>
            <a:ext cx="4459863" cy="1136168"/>
          </a:xfrm>
          <a:prstGeom prst="rect">
            <a:avLst/>
          </a:prstGeom>
        </p:spPr>
        <p:txBody>
          <a:bodyPr lIns="0" tIns="0" rIns="0" bIns="0" rtlCol="0" anchor="t">
            <a:spAutoFit/>
          </a:bodyPr>
          <a:lstStyle/>
          <a:p>
            <a:pPr marL="462887" lvl="1" indent="-231443" algn="l">
              <a:lnSpc>
                <a:spcPts val="3001"/>
              </a:lnSpc>
              <a:buFont typeface="Arial"/>
              <a:buChar char="•"/>
            </a:pPr>
            <a:r>
              <a:rPr lang="en-US" sz="2143" b="1">
                <a:solidFill>
                  <a:srgbClr val="FFBA00"/>
                </a:solidFill>
                <a:latin typeface="Antonio 1 Bold"/>
                <a:ea typeface="Antonio 1 Bold"/>
                <a:cs typeface="Antonio 1 Bold"/>
                <a:sym typeface="Antonio 1 Bold"/>
              </a:rPr>
              <a:t>FREE COUNSELING</a:t>
            </a:r>
          </a:p>
          <a:p>
            <a:pPr marL="462887" lvl="1" indent="-231443" algn="l">
              <a:lnSpc>
                <a:spcPts val="3001"/>
              </a:lnSpc>
              <a:buFont typeface="Arial"/>
              <a:buChar char="•"/>
            </a:pPr>
            <a:r>
              <a:rPr lang="en-US" sz="2143" b="1">
                <a:solidFill>
                  <a:srgbClr val="FFBA00"/>
                </a:solidFill>
                <a:latin typeface="Antonio 1 Bold"/>
                <a:ea typeface="Antonio 1 Bold"/>
                <a:cs typeface="Antonio 1 Bold"/>
                <a:sym typeface="Antonio 1 Bold"/>
              </a:rPr>
              <a:t>RESOURCES TO PREVENT ABUSE</a:t>
            </a:r>
          </a:p>
          <a:p>
            <a:pPr marL="462887" lvl="1" indent="-231443" algn="l">
              <a:lnSpc>
                <a:spcPts val="3001"/>
              </a:lnSpc>
              <a:buFont typeface="Arial"/>
              <a:buChar char="•"/>
            </a:pPr>
            <a:r>
              <a:rPr lang="en-US" sz="2143" b="1">
                <a:solidFill>
                  <a:srgbClr val="FFBA00"/>
                </a:solidFill>
                <a:latin typeface="Antonio 1 Bold"/>
                <a:ea typeface="Antonio 1 Bold"/>
                <a:cs typeface="Antonio 1 Bold"/>
                <a:sym typeface="Antonio 1 Bold"/>
              </a:rPr>
              <a:t>TOOLS TO ESCAPE ABUSE</a:t>
            </a:r>
          </a:p>
        </p:txBody>
      </p:sp>
      <p:grpSp>
        <p:nvGrpSpPr>
          <p:cNvPr id="15" name="Group 15"/>
          <p:cNvGrpSpPr/>
          <p:nvPr/>
        </p:nvGrpSpPr>
        <p:grpSpPr>
          <a:xfrm>
            <a:off x="1405370" y="5347526"/>
            <a:ext cx="7581709" cy="3115684"/>
            <a:chOff x="0" y="0"/>
            <a:chExt cx="10108945" cy="4154245"/>
          </a:xfrm>
        </p:grpSpPr>
        <p:grpSp>
          <p:nvGrpSpPr>
            <p:cNvPr id="16" name="Group 16"/>
            <p:cNvGrpSpPr/>
            <p:nvPr/>
          </p:nvGrpSpPr>
          <p:grpSpPr>
            <a:xfrm>
              <a:off x="0" y="344245"/>
              <a:ext cx="142231" cy="3810000"/>
              <a:chOff x="0" y="0"/>
              <a:chExt cx="138024" cy="3697313"/>
            </a:xfrm>
          </p:grpSpPr>
          <p:sp>
            <p:nvSpPr>
              <p:cNvPr id="17" name="Freeform 17"/>
              <p:cNvSpPr/>
              <p:nvPr/>
            </p:nvSpPr>
            <p:spPr>
              <a:xfrm>
                <a:off x="0" y="0"/>
                <a:ext cx="138049" cy="3697312"/>
              </a:xfrm>
              <a:custGeom>
                <a:avLst/>
                <a:gdLst/>
                <a:ahLst/>
                <a:cxnLst/>
                <a:rect l="l" t="t" r="r" b="b"/>
                <a:pathLst>
                  <a:path w="138049" h="3697312">
                    <a:moveTo>
                      <a:pt x="0" y="0"/>
                    </a:moveTo>
                    <a:lnTo>
                      <a:pt x="138049" y="0"/>
                    </a:lnTo>
                    <a:lnTo>
                      <a:pt x="138049" y="3697312"/>
                    </a:lnTo>
                    <a:lnTo>
                      <a:pt x="0" y="3697312"/>
                    </a:lnTo>
                    <a:close/>
                  </a:path>
                </a:pathLst>
              </a:custGeom>
              <a:solidFill>
                <a:srgbClr val="FD372C"/>
              </a:solidFill>
            </p:spPr>
            <p:txBody>
              <a:bodyPr/>
              <a:lstStyle/>
              <a:p>
                <a:endParaRPr lang="en-US"/>
              </a:p>
            </p:txBody>
          </p:sp>
        </p:grpSp>
        <p:sp>
          <p:nvSpPr>
            <p:cNvPr id="18" name="Freeform 18"/>
            <p:cNvSpPr/>
            <p:nvPr/>
          </p:nvSpPr>
          <p:spPr>
            <a:xfrm>
              <a:off x="359399" y="430649"/>
              <a:ext cx="1393341" cy="1393341"/>
            </a:xfrm>
            <a:custGeom>
              <a:avLst/>
              <a:gdLst/>
              <a:ahLst/>
              <a:cxnLst/>
              <a:rect l="l" t="t" r="r" b="b"/>
              <a:pathLst>
                <a:path w="1393341" h="1393341">
                  <a:moveTo>
                    <a:pt x="0" y="0"/>
                  </a:moveTo>
                  <a:lnTo>
                    <a:pt x="1393341" y="0"/>
                  </a:lnTo>
                  <a:lnTo>
                    <a:pt x="1393341" y="1393342"/>
                  </a:lnTo>
                  <a:lnTo>
                    <a:pt x="0" y="13933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TextBox 19"/>
            <p:cNvSpPr txBox="1"/>
            <p:nvPr/>
          </p:nvSpPr>
          <p:spPr>
            <a:xfrm>
              <a:off x="1521482" y="-219075"/>
              <a:ext cx="1783308" cy="2473715"/>
            </a:xfrm>
            <a:prstGeom prst="rect">
              <a:avLst/>
            </a:prstGeom>
          </p:spPr>
          <p:txBody>
            <a:bodyPr lIns="0" tIns="0" rIns="0" bIns="0" rtlCol="0" anchor="t">
              <a:spAutoFit/>
            </a:bodyPr>
            <a:lstStyle/>
            <a:p>
              <a:pPr algn="ctr">
                <a:lnSpc>
                  <a:spcPts val="15552"/>
                </a:lnSpc>
              </a:pPr>
              <a:r>
                <a:rPr lang="en-US" sz="11108">
                  <a:solidFill>
                    <a:srgbClr val="009364"/>
                  </a:solidFill>
                  <a:latin typeface="League Gothic"/>
                  <a:ea typeface="League Gothic"/>
                  <a:cs typeface="League Gothic"/>
                  <a:sym typeface="League Gothic"/>
                </a:rPr>
                <a:t>$3</a:t>
              </a:r>
            </a:p>
          </p:txBody>
        </p:sp>
        <p:sp>
          <p:nvSpPr>
            <p:cNvPr id="20" name="TextBox 20"/>
            <p:cNvSpPr txBox="1"/>
            <p:nvPr/>
          </p:nvSpPr>
          <p:spPr>
            <a:xfrm>
              <a:off x="359399" y="2047994"/>
              <a:ext cx="9749546" cy="523135"/>
            </a:xfrm>
            <a:prstGeom prst="rect">
              <a:avLst/>
            </a:prstGeom>
          </p:spPr>
          <p:txBody>
            <a:bodyPr lIns="0" tIns="0" rIns="0" bIns="0" rtlCol="0" anchor="t">
              <a:spAutoFit/>
            </a:bodyPr>
            <a:lstStyle/>
            <a:p>
              <a:pPr algn="l">
                <a:lnSpc>
                  <a:spcPts val="3225"/>
                </a:lnSpc>
              </a:pPr>
              <a:r>
                <a:rPr lang="en-US" sz="2481" b="1">
                  <a:solidFill>
                    <a:srgbClr val="0044B5"/>
                  </a:solidFill>
                  <a:latin typeface="Antonio 1 Bold"/>
                  <a:ea typeface="Antonio 1 Bold"/>
                  <a:cs typeface="Antonio 1 Bold"/>
                  <a:sym typeface="Antonio 1 Bold"/>
                </a:rPr>
                <a:t>ONE PERSON CAN ACCESS PROGRAMS SUPPORTED BY UNITED WAY</a:t>
              </a:r>
            </a:p>
          </p:txBody>
        </p:sp>
        <p:sp>
          <p:nvSpPr>
            <p:cNvPr id="21" name="TextBox 21"/>
            <p:cNvSpPr txBox="1"/>
            <p:nvPr/>
          </p:nvSpPr>
          <p:spPr>
            <a:xfrm>
              <a:off x="3161709" y="668395"/>
              <a:ext cx="1531512" cy="1061420"/>
            </a:xfrm>
            <a:prstGeom prst="rect">
              <a:avLst/>
            </a:prstGeom>
          </p:spPr>
          <p:txBody>
            <a:bodyPr lIns="0" tIns="0" rIns="0" bIns="0" rtlCol="0" anchor="t">
              <a:spAutoFit/>
            </a:bodyPr>
            <a:lstStyle/>
            <a:p>
              <a:pPr algn="l">
                <a:lnSpc>
                  <a:spcPts val="3241"/>
                </a:lnSpc>
              </a:pPr>
              <a:r>
                <a:rPr lang="en-US" sz="2315" b="1">
                  <a:solidFill>
                    <a:srgbClr val="009364"/>
                  </a:solidFill>
                  <a:latin typeface="Antonio 1 Bold"/>
                  <a:ea typeface="Antonio 1 Bold"/>
                  <a:cs typeface="Antonio 1 Bold"/>
                  <a:sym typeface="Antonio 1 Bold"/>
                </a:rPr>
                <a:t>PER MONTH</a:t>
              </a:r>
            </a:p>
          </p:txBody>
        </p:sp>
        <p:sp>
          <p:nvSpPr>
            <p:cNvPr id="22" name="TextBox 22"/>
            <p:cNvSpPr txBox="1"/>
            <p:nvPr/>
          </p:nvSpPr>
          <p:spPr>
            <a:xfrm>
              <a:off x="359399" y="2702720"/>
              <a:ext cx="5175988" cy="1451525"/>
            </a:xfrm>
            <a:prstGeom prst="rect">
              <a:avLst/>
            </a:prstGeom>
          </p:spPr>
          <p:txBody>
            <a:bodyPr lIns="0" tIns="0" rIns="0" bIns="0" rtlCol="0" anchor="t">
              <a:spAutoFit/>
            </a:bodyPr>
            <a:lstStyle/>
            <a:p>
              <a:pPr marL="462025" lvl="1" indent="-231013" algn="l">
                <a:lnSpc>
                  <a:spcPts val="2995"/>
                </a:lnSpc>
                <a:buFont typeface="Arial"/>
                <a:buChar char="•"/>
              </a:pPr>
              <a:r>
                <a:rPr lang="en-US" sz="2139" b="1">
                  <a:solidFill>
                    <a:srgbClr val="FFBA00"/>
                  </a:solidFill>
                  <a:latin typeface="Antonio 1 Bold"/>
                  <a:ea typeface="Antonio 1 Bold"/>
                  <a:cs typeface="Antonio 1 Bold"/>
                  <a:sym typeface="Antonio 1 Bold"/>
                </a:rPr>
                <a:t>HOUSING ASSISTANCE</a:t>
              </a:r>
            </a:p>
            <a:p>
              <a:pPr marL="462025" lvl="1" indent="-231013" algn="l">
                <a:lnSpc>
                  <a:spcPts val="2995"/>
                </a:lnSpc>
                <a:buFont typeface="Arial"/>
                <a:buChar char="•"/>
              </a:pPr>
              <a:r>
                <a:rPr lang="en-US" sz="2139" b="1">
                  <a:solidFill>
                    <a:srgbClr val="FFBA00"/>
                  </a:solidFill>
                  <a:latin typeface="Antonio 1 Bold"/>
                  <a:ea typeface="Antonio 1 Bold"/>
                  <a:cs typeface="Antonio 1 Bold"/>
                  <a:sym typeface="Antonio 1 Bold"/>
                </a:rPr>
                <a:t>FOOD SECURITY</a:t>
              </a:r>
            </a:p>
            <a:p>
              <a:pPr marL="462025" lvl="1" indent="-231013" algn="l">
                <a:lnSpc>
                  <a:spcPts val="2995"/>
                </a:lnSpc>
                <a:buFont typeface="Arial"/>
                <a:buChar char="•"/>
              </a:pPr>
              <a:r>
                <a:rPr lang="en-US" sz="2139" b="1">
                  <a:solidFill>
                    <a:srgbClr val="FFBA00"/>
                  </a:solidFill>
                  <a:latin typeface="Antonio 1 Bold"/>
                  <a:ea typeface="Antonio 1 Bold"/>
                  <a:cs typeface="Antonio 1 Bold"/>
                  <a:sym typeface="Antonio 1 Bold"/>
                </a:rPr>
                <a:t>MENTAL HEALTHCARE</a:t>
              </a:r>
            </a:p>
          </p:txBody>
        </p:sp>
      </p:grpSp>
      <p:grpSp>
        <p:nvGrpSpPr>
          <p:cNvPr id="23" name="Group 23"/>
          <p:cNvGrpSpPr/>
          <p:nvPr/>
        </p:nvGrpSpPr>
        <p:grpSpPr>
          <a:xfrm>
            <a:off x="10401097" y="5755128"/>
            <a:ext cx="7211816" cy="3498616"/>
            <a:chOff x="0" y="0"/>
            <a:chExt cx="9615755" cy="4664821"/>
          </a:xfrm>
        </p:grpSpPr>
        <p:sp>
          <p:nvSpPr>
            <p:cNvPr id="24" name="Freeform 24"/>
            <p:cNvSpPr/>
            <p:nvPr/>
          </p:nvSpPr>
          <p:spPr>
            <a:xfrm>
              <a:off x="431910" y="294940"/>
              <a:ext cx="1338489" cy="1888553"/>
            </a:xfrm>
            <a:custGeom>
              <a:avLst/>
              <a:gdLst/>
              <a:ahLst/>
              <a:cxnLst/>
              <a:rect l="l" t="t" r="r" b="b"/>
              <a:pathLst>
                <a:path w="1338489" h="1888553">
                  <a:moveTo>
                    <a:pt x="0" y="0"/>
                  </a:moveTo>
                  <a:lnTo>
                    <a:pt x="1338488" y="0"/>
                  </a:lnTo>
                  <a:lnTo>
                    <a:pt x="1338488" y="1888553"/>
                  </a:lnTo>
                  <a:lnTo>
                    <a:pt x="0" y="1888553"/>
                  </a:lnTo>
                  <a:lnTo>
                    <a:pt x="0" y="0"/>
                  </a:lnTo>
                  <a:close/>
                </a:path>
              </a:pathLst>
            </a:custGeom>
            <a:blipFill>
              <a:blip>
                <a:extLst>
                  <a:ext uri="{96DAC541-7B7A-43D3-8B79-37D633B846F1}">
                    <asvg:svgBlip xmlns:asvg="http://schemas.microsoft.com/office/drawing/2016/SVG/main" r:embed="rId4"/>
                  </a:ext>
                </a:extLst>
              </a:blip>
              <a:stretch>
                <a:fillRect l="-28651" t="-4662" r="-30385" b="-8053"/>
              </a:stretch>
            </a:blipFill>
          </p:spPr>
          <p:txBody>
            <a:bodyPr/>
            <a:lstStyle/>
            <a:p>
              <a:endParaRPr lang="en-US"/>
            </a:p>
          </p:txBody>
        </p:sp>
        <p:grpSp>
          <p:nvGrpSpPr>
            <p:cNvPr id="25" name="Group 25"/>
            <p:cNvGrpSpPr/>
            <p:nvPr/>
          </p:nvGrpSpPr>
          <p:grpSpPr>
            <a:xfrm>
              <a:off x="0" y="294940"/>
              <a:ext cx="160873" cy="4309377"/>
              <a:chOff x="0" y="0"/>
              <a:chExt cx="138024" cy="3697313"/>
            </a:xfrm>
          </p:grpSpPr>
          <p:sp>
            <p:nvSpPr>
              <p:cNvPr id="26" name="Freeform 26"/>
              <p:cNvSpPr/>
              <p:nvPr/>
            </p:nvSpPr>
            <p:spPr>
              <a:xfrm>
                <a:off x="0" y="0"/>
                <a:ext cx="138049" cy="3697312"/>
              </a:xfrm>
              <a:custGeom>
                <a:avLst/>
                <a:gdLst/>
                <a:ahLst/>
                <a:cxnLst/>
                <a:rect l="l" t="t" r="r" b="b"/>
                <a:pathLst>
                  <a:path w="138049" h="3697312">
                    <a:moveTo>
                      <a:pt x="0" y="0"/>
                    </a:moveTo>
                    <a:lnTo>
                      <a:pt x="138049" y="0"/>
                    </a:lnTo>
                    <a:lnTo>
                      <a:pt x="138049" y="3697312"/>
                    </a:lnTo>
                    <a:lnTo>
                      <a:pt x="0" y="3697312"/>
                    </a:lnTo>
                    <a:close/>
                  </a:path>
                </a:pathLst>
              </a:custGeom>
              <a:solidFill>
                <a:srgbClr val="FD372C"/>
              </a:solidFill>
            </p:spPr>
            <p:txBody>
              <a:bodyPr/>
              <a:lstStyle/>
              <a:p>
                <a:endParaRPr lang="en-US"/>
              </a:p>
            </p:txBody>
          </p:sp>
        </p:grpSp>
        <p:sp>
          <p:nvSpPr>
            <p:cNvPr id="27" name="TextBox 27"/>
            <p:cNvSpPr txBox="1"/>
            <p:nvPr/>
          </p:nvSpPr>
          <p:spPr>
            <a:xfrm>
              <a:off x="1746308" y="-238125"/>
              <a:ext cx="2017047" cy="2788281"/>
            </a:xfrm>
            <a:prstGeom prst="rect">
              <a:avLst/>
            </a:prstGeom>
          </p:spPr>
          <p:txBody>
            <a:bodyPr lIns="0" tIns="0" rIns="0" bIns="0" rtlCol="0" anchor="t">
              <a:spAutoFit/>
            </a:bodyPr>
            <a:lstStyle/>
            <a:p>
              <a:pPr algn="ctr">
                <a:lnSpc>
                  <a:spcPts val="17590"/>
                </a:lnSpc>
              </a:pPr>
              <a:r>
                <a:rPr lang="en-US" sz="12564">
                  <a:solidFill>
                    <a:srgbClr val="009364"/>
                  </a:solidFill>
                  <a:latin typeface="League Gothic"/>
                  <a:ea typeface="League Gothic"/>
                  <a:cs typeface="League Gothic"/>
                  <a:sym typeface="League Gothic"/>
                </a:rPr>
                <a:t>$5</a:t>
              </a:r>
            </a:p>
          </p:txBody>
        </p:sp>
        <p:sp>
          <p:nvSpPr>
            <p:cNvPr id="28" name="TextBox 28"/>
            <p:cNvSpPr txBox="1"/>
            <p:nvPr/>
          </p:nvSpPr>
          <p:spPr>
            <a:xfrm>
              <a:off x="431910" y="2318921"/>
              <a:ext cx="9183845" cy="589206"/>
            </a:xfrm>
            <a:prstGeom prst="rect">
              <a:avLst/>
            </a:prstGeom>
          </p:spPr>
          <p:txBody>
            <a:bodyPr lIns="0" tIns="0" rIns="0" bIns="0" rtlCol="0" anchor="t">
              <a:spAutoFit/>
            </a:bodyPr>
            <a:lstStyle/>
            <a:p>
              <a:pPr algn="l">
                <a:lnSpc>
                  <a:spcPts val="3648"/>
                </a:lnSpc>
              </a:pPr>
              <a:r>
                <a:rPr lang="en-US" sz="2806" b="1">
                  <a:solidFill>
                    <a:srgbClr val="0044B5"/>
                  </a:solidFill>
                  <a:latin typeface="Antonio 1 Bold"/>
                  <a:ea typeface="Antonio 1 Bold"/>
                  <a:cs typeface="Antonio 1 Bold"/>
                  <a:sym typeface="Antonio 1 Bold"/>
                </a:rPr>
                <a:t>ONE CHILD CAN ACCESS VITAL SUPPORT</a:t>
              </a:r>
            </a:p>
          </p:txBody>
        </p:sp>
        <p:sp>
          <p:nvSpPr>
            <p:cNvPr id="29" name="TextBox 29"/>
            <p:cNvSpPr txBox="1"/>
            <p:nvPr/>
          </p:nvSpPr>
          <p:spPr>
            <a:xfrm>
              <a:off x="3601519" y="752719"/>
              <a:ext cx="1732247" cy="1203823"/>
            </a:xfrm>
            <a:prstGeom prst="rect">
              <a:avLst/>
            </a:prstGeom>
          </p:spPr>
          <p:txBody>
            <a:bodyPr lIns="0" tIns="0" rIns="0" bIns="0" rtlCol="0" anchor="t">
              <a:spAutoFit/>
            </a:bodyPr>
            <a:lstStyle/>
            <a:p>
              <a:pPr algn="l">
                <a:lnSpc>
                  <a:spcPts val="3665"/>
                </a:lnSpc>
              </a:pPr>
              <a:r>
                <a:rPr lang="en-US" sz="2618" b="1">
                  <a:solidFill>
                    <a:srgbClr val="009364"/>
                  </a:solidFill>
                  <a:latin typeface="Antonio 1 Bold"/>
                  <a:ea typeface="Antonio 1 Bold"/>
                  <a:cs typeface="Antonio 1 Bold"/>
                  <a:sym typeface="Antonio 1 Bold"/>
                </a:rPr>
                <a:t>PER MONTH</a:t>
              </a:r>
            </a:p>
          </p:txBody>
        </p:sp>
        <p:sp>
          <p:nvSpPr>
            <p:cNvPr id="30" name="TextBox 30"/>
            <p:cNvSpPr txBox="1"/>
            <p:nvPr/>
          </p:nvSpPr>
          <p:spPr>
            <a:xfrm>
              <a:off x="431910" y="3028038"/>
              <a:ext cx="6322177" cy="1636783"/>
            </a:xfrm>
            <a:prstGeom prst="rect">
              <a:avLst/>
            </a:prstGeom>
          </p:spPr>
          <p:txBody>
            <a:bodyPr lIns="0" tIns="0" rIns="0" bIns="0" rtlCol="0" anchor="t">
              <a:spAutoFit/>
            </a:bodyPr>
            <a:lstStyle/>
            <a:p>
              <a:pPr marL="522583" lvl="1" indent="-261292" algn="l">
                <a:lnSpc>
                  <a:spcPts val="3388"/>
                </a:lnSpc>
                <a:buFont typeface="Arial"/>
                <a:buChar char="•"/>
              </a:pPr>
              <a:r>
                <a:rPr lang="en-US" sz="2420" b="1">
                  <a:solidFill>
                    <a:srgbClr val="FFB900"/>
                  </a:solidFill>
                  <a:latin typeface="Antonio 1 Bold"/>
                  <a:ea typeface="Antonio 1 Bold"/>
                  <a:cs typeface="Antonio 1 Bold"/>
                  <a:sym typeface="Antonio 1 Bold"/>
                </a:rPr>
                <a:t>QUALITY AFTER-SCHOOL CARE</a:t>
              </a:r>
            </a:p>
            <a:p>
              <a:pPr marL="522583" lvl="1" indent="-261292" algn="l">
                <a:lnSpc>
                  <a:spcPts val="3388"/>
                </a:lnSpc>
                <a:buFont typeface="Arial"/>
                <a:buChar char="•"/>
              </a:pPr>
              <a:r>
                <a:rPr lang="en-US" sz="2420" b="1">
                  <a:solidFill>
                    <a:srgbClr val="FFB900"/>
                  </a:solidFill>
                  <a:latin typeface="Antonio 1 Bold"/>
                  <a:ea typeface="Antonio 1 Bold"/>
                  <a:cs typeface="Antonio 1 Bold"/>
                  <a:sym typeface="Antonio 1 Bold"/>
                </a:rPr>
                <a:t>FOOD ON THE WEEKENDS</a:t>
              </a:r>
            </a:p>
            <a:p>
              <a:pPr marL="522583" lvl="1" indent="-261292" algn="l">
                <a:lnSpc>
                  <a:spcPts val="3388"/>
                </a:lnSpc>
                <a:buFont typeface="Arial"/>
                <a:buChar char="•"/>
              </a:pPr>
              <a:r>
                <a:rPr lang="en-US" sz="2420" b="1">
                  <a:solidFill>
                    <a:srgbClr val="FFB900"/>
                  </a:solidFill>
                  <a:latin typeface="Antonio 1 Bold"/>
                  <a:ea typeface="Antonio 1 Bold"/>
                  <a:cs typeface="Antonio 1 Bold"/>
                  <a:sym typeface="Antonio 1 Bold"/>
                </a:rPr>
                <a:t>LITERACY TUTORING</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122140" y="9135588"/>
            <a:ext cx="393686" cy="324059"/>
          </a:xfrm>
          <a:prstGeom prst="rect">
            <a:avLst/>
          </a:prstGeom>
        </p:spPr>
        <p:txBody>
          <a:bodyPr lIns="0" tIns="0" rIns="0" bIns="0" rtlCol="0" anchor="t">
            <a:spAutoFit/>
          </a:bodyPr>
          <a:lstStyle/>
          <a:p>
            <a:pPr algn="r">
              <a:lnSpc>
                <a:spcPts val="2160"/>
              </a:lnSpc>
            </a:pPr>
            <a:r>
              <a:rPr lang="en-US" sz="1800" b="1">
                <a:solidFill>
                  <a:srgbClr val="0044B5"/>
                </a:solidFill>
                <a:latin typeface="Palanquin 1 Bold"/>
                <a:ea typeface="Palanquin 1 Bold"/>
                <a:cs typeface="Palanquin 1 Bold"/>
                <a:sym typeface="Palanquin 1 Bold"/>
              </a:rPr>
              <a:t>‹#›</a:t>
            </a:r>
          </a:p>
        </p:txBody>
      </p:sp>
      <p:sp>
        <p:nvSpPr>
          <p:cNvPr id="3" name="TextBox 3"/>
          <p:cNvSpPr txBox="1"/>
          <p:nvPr/>
        </p:nvSpPr>
        <p:spPr>
          <a:xfrm>
            <a:off x="12021003" y="9135588"/>
            <a:ext cx="5494824" cy="324059"/>
          </a:xfrm>
          <a:prstGeom prst="rect">
            <a:avLst/>
          </a:prstGeom>
        </p:spPr>
        <p:txBody>
          <a:bodyPr lIns="0" tIns="0" rIns="0" bIns="0" rtlCol="0" anchor="t">
            <a:spAutoFit/>
          </a:bodyPr>
          <a:lstStyle/>
          <a:p>
            <a:pPr algn="r">
              <a:lnSpc>
                <a:spcPts val="2160"/>
              </a:lnSpc>
            </a:pPr>
            <a:r>
              <a:rPr lang="en-US" sz="1800" b="1">
                <a:solidFill>
                  <a:srgbClr val="FFFFFF"/>
                </a:solidFill>
                <a:latin typeface="Palanquin 1 Bold"/>
                <a:ea typeface="Palanquin 1 Bold"/>
                <a:cs typeface="Palanquin 1 Bold"/>
                <a:sym typeface="Palanquin 1 Bold"/>
              </a:rPr>
              <a:t>12</a:t>
            </a:r>
          </a:p>
        </p:txBody>
      </p:sp>
      <p:sp>
        <p:nvSpPr>
          <p:cNvPr id="4" name="Freeform 4"/>
          <p:cNvSpPr/>
          <p:nvPr/>
        </p:nvSpPr>
        <p:spPr>
          <a:xfrm>
            <a:off x="8710449" y="0"/>
            <a:ext cx="9577551" cy="10287000"/>
          </a:xfrm>
          <a:custGeom>
            <a:avLst/>
            <a:gdLst/>
            <a:ahLst/>
            <a:cxnLst/>
            <a:rect l="l" t="t" r="r" b="b"/>
            <a:pathLst>
              <a:path w="9577551" h="10287000">
                <a:moveTo>
                  <a:pt x="0" y="0"/>
                </a:moveTo>
                <a:lnTo>
                  <a:pt x="9577551" y="0"/>
                </a:lnTo>
                <a:lnTo>
                  <a:pt x="9577551"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t="-68" b="-68"/>
            </a:stretch>
          </a:blipFill>
        </p:spPr>
        <p:txBody>
          <a:bodyPr/>
          <a:lstStyle/>
          <a:p>
            <a:endParaRPr lang="en-US"/>
          </a:p>
        </p:txBody>
      </p:sp>
      <p:sp>
        <p:nvSpPr>
          <p:cNvPr id="5" name="Freeform 5"/>
          <p:cNvSpPr/>
          <p:nvPr/>
        </p:nvSpPr>
        <p:spPr>
          <a:xfrm rot="-10800000">
            <a:off x="13956087" y="5818016"/>
            <a:ext cx="3303213" cy="1651606"/>
          </a:xfrm>
          <a:custGeom>
            <a:avLst/>
            <a:gdLst/>
            <a:ahLst/>
            <a:cxnLst/>
            <a:rect l="l" t="t" r="r" b="b"/>
            <a:pathLst>
              <a:path w="3303213" h="1651606">
                <a:moveTo>
                  <a:pt x="0" y="0"/>
                </a:moveTo>
                <a:lnTo>
                  <a:pt x="3303213" y="0"/>
                </a:lnTo>
                <a:lnTo>
                  <a:pt x="3303213" y="1651607"/>
                </a:lnTo>
                <a:lnTo>
                  <a:pt x="0" y="1651607"/>
                </a:lnTo>
                <a:lnTo>
                  <a:pt x="0" y="0"/>
                </a:lnTo>
                <a:close/>
              </a:path>
            </a:pathLst>
          </a:custGeom>
          <a:blipFill>
            <a:blip>
              <a:extLst>
                <a:ext uri="{96DAC541-7B7A-43D3-8B79-37D633B846F1}">
                  <asvg:svgBlip xmlns:asvg="http://schemas.microsoft.com/office/drawing/2016/SVG/main" r:embed="rId4"/>
                </a:ext>
              </a:extLst>
            </a:blip>
            <a:stretch>
              <a:fillRect l="-223" r="-223"/>
            </a:stretch>
          </a:blipFill>
        </p:spPr>
        <p:txBody>
          <a:bodyPr/>
          <a:lstStyle/>
          <a:p>
            <a:endParaRPr lang="en-US"/>
          </a:p>
        </p:txBody>
      </p:sp>
      <p:sp>
        <p:nvSpPr>
          <p:cNvPr id="6" name="Freeform 6"/>
          <p:cNvSpPr/>
          <p:nvPr/>
        </p:nvSpPr>
        <p:spPr>
          <a:xfrm>
            <a:off x="10822098" y="3965273"/>
            <a:ext cx="3303213" cy="1651606"/>
          </a:xfrm>
          <a:custGeom>
            <a:avLst/>
            <a:gdLst/>
            <a:ahLst/>
            <a:cxnLst/>
            <a:rect l="l" t="t" r="r" b="b"/>
            <a:pathLst>
              <a:path w="3303213" h="1651606">
                <a:moveTo>
                  <a:pt x="0" y="0"/>
                </a:moveTo>
                <a:lnTo>
                  <a:pt x="3303213" y="0"/>
                </a:lnTo>
                <a:lnTo>
                  <a:pt x="3303213" y="1651607"/>
                </a:lnTo>
                <a:lnTo>
                  <a:pt x="0" y="1651607"/>
                </a:lnTo>
                <a:lnTo>
                  <a:pt x="0" y="0"/>
                </a:lnTo>
                <a:close/>
              </a:path>
            </a:pathLst>
          </a:custGeom>
          <a:blipFill>
            <a:blip>
              <a:extLst>
                <a:ext uri="{96DAC541-7B7A-43D3-8B79-37D633B846F1}">
                  <asvg:svgBlip xmlns:asvg="http://schemas.microsoft.com/office/drawing/2016/SVG/main" r:embed="rId5"/>
                </a:ext>
              </a:extLst>
            </a:blip>
            <a:stretch>
              <a:fillRect l="-223" r="-223"/>
            </a:stretch>
          </a:blipFill>
        </p:spPr>
        <p:txBody>
          <a:bodyPr/>
          <a:lstStyle/>
          <a:p>
            <a:endParaRPr lang="en-US"/>
          </a:p>
        </p:txBody>
      </p:sp>
      <p:sp>
        <p:nvSpPr>
          <p:cNvPr id="7" name="Freeform 7"/>
          <p:cNvSpPr/>
          <p:nvPr/>
        </p:nvSpPr>
        <p:spPr>
          <a:xfrm rot="-10800000">
            <a:off x="7698684" y="5819930"/>
            <a:ext cx="3303213" cy="1651606"/>
          </a:xfrm>
          <a:custGeom>
            <a:avLst/>
            <a:gdLst/>
            <a:ahLst/>
            <a:cxnLst/>
            <a:rect l="l" t="t" r="r" b="b"/>
            <a:pathLst>
              <a:path w="3303213" h="1651606">
                <a:moveTo>
                  <a:pt x="0" y="0"/>
                </a:moveTo>
                <a:lnTo>
                  <a:pt x="3303213" y="0"/>
                </a:lnTo>
                <a:lnTo>
                  <a:pt x="3303213" y="1651607"/>
                </a:lnTo>
                <a:lnTo>
                  <a:pt x="0" y="1651607"/>
                </a:lnTo>
                <a:lnTo>
                  <a:pt x="0" y="0"/>
                </a:lnTo>
                <a:close/>
              </a:path>
            </a:pathLst>
          </a:custGeom>
          <a:blipFill>
            <a:blip>
              <a:extLst>
                <a:ext uri="{96DAC541-7B7A-43D3-8B79-37D633B846F1}">
                  <asvg:svgBlip xmlns:asvg="http://schemas.microsoft.com/office/drawing/2016/SVG/main" r:embed="rId4"/>
                </a:ext>
              </a:extLst>
            </a:blip>
            <a:stretch>
              <a:fillRect l="-223" r="-223"/>
            </a:stretch>
          </a:blipFill>
        </p:spPr>
        <p:txBody>
          <a:bodyPr/>
          <a:lstStyle/>
          <a:p>
            <a:endParaRPr lang="en-US"/>
          </a:p>
        </p:txBody>
      </p:sp>
      <p:sp>
        <p:nvSpPr>
          <p:cNvPr id="8" name="Freeform 8"/>
          <p:cNvSpPr/>
          <p:nvPr/>
        </p:nvSpPr>
        <p:spPr>
          <a:xfrm>
            <a:off x="4564694" y="3967187"/>
            <a:ext cx="3303213" cy="1651606"/>
          </a:xfrm>
          <a:custGeom>
            <a:avLst/>
            <a:gdLst/>
            <a:ahLst/>
            <a:cxnLst/>
            <a:rect l="l" t="t" r="r" b="b"/>
            <a:pathLst>
              <a:path w="3303213" h="1651606">
                <a:moveTo>
                  <a:pt x="0" y="0"/>
                </a:moveTo>
                <a:lnTo>
                  <a:pt x="3303213" y="0"/>
                </a:lnTo>
                <a:lnTo>
                  <a:pt x="3303213" y="1651607"/>
                </a:lnTo>
                <a:lnTo>
                  <a:pt x="0" y="1651607"/>
                </a:lnTo>
                <a:lnTo>
                  <a:pt x="0" y="0"/>
                </a:lnTo>
                <a:close/>
              </a:path>
            </a:pathLst>
          </a:custGeom>
          <a:blipFill>
            <a:blip>
              <a:extLst>
                <a:ext uri="{96DAC541-7B7A-43D3-8B79-37D633B846F1}">
                  <asvg:svgBlip xmlns:asvg="http://schemas.microsoft.com/office/drawing/2016/SVG/main" r:embed="rId5"/>
                </a:ext>
              </a:extLst>
            </a:blip>
            <a:stretch>
              <a:fillRect l="-223" r="-223"/>
            </a:stretch>
          </a:blipFill>
        </p:spPr>
        <p:txBody>
          <a:bodyPr/>
          <a:lstStyle/>
          <a:p>
            <a:endParaRPr lang="en-US"/>
          </a:p>
        </p:txBody>
      </p:sp>
      <p:sp>
        <p:nvSpPr>
          <p:cNvPr id="9" name="Freeform 9"/>
          <p:cNvSpPr/>
          <p:nvPr/>
        </p:nvSpPr>
        <p:spPr>
          <a:xfrm rot="-10800000">
            <a:off x="1419006" y="5821845"/>
            <a:ext cx="3303213" cy="1651606"/>
          </a:xfrm>
          <a:custGeom>
            <a:avLst/>
            <a:gdLst/>
            <a:ahLst/>
            <a:cxnLst/>
            <a:rect l="l" t="t" r="r" b="b"/>
            <a:pathLst>
              <a:path w="3303213" h="1651606">
                <a:moveTo>
                  <a:pt x="0" y="0"/>
                </a:moveTo>
                <a:lnTo>
                  <a:pt x="3303213" y="0"/>
                </a:lnTo>
                <a:lnTo>
                  <a:pt x="3303213" y="1651606"/>
                </a:lnTo>
                <a:lnTo>
                  <a:pt x="0" y="1651606"/>
                </a:lnTo>
                <a:lnTo>
                  <a:pt x="0" y="0"/>
                </a:lnTo>
                <a:close/>
              </a:path>
            </a:pathLst>
          </a:custGeom>
          <a:blipFill>
            <a:blip>
              <a:extLst>
                <a:ext uri="{96DAC541-7B7A-43D3-8B79-37D633B846F1}">
                  <asvg:svgBlip xmlns:asvg="http://schemas.microsoft.com/office/drawing/2016/SVG/main" r:embed="rId4"/>
                </a:ext>
              </a:extLst>
            </a:blip>
            <a:stretch>
              <a:fillRect l="-223" r="-223"/>
            </a:stretch>
          </a:blipFill>
        </p:spPr>
        <p:txBody>
          <a:bodyPr/>
          <a:lstStyle/>
          <a:p>
            <a:endParaRPr lang="en-US"/>
          </a:p>
        </p:txBody>
      </p:sp>
      <p:sp>
        <p:nvSpPr>
          <p:cNvPr id="10" name="Freeform 10"/>
          <p:cNvSpPr/>
          <p:nvPr/>
        </p:nvSpPr>
        <p:spPr>
          <a:xfrm>
            <a:off x="1771840" y="4410020"/>
            <a:ext cx="2583243" cy="2583243"/>
          </a:xfrm>
          <a:custGeom>
            <a:avLst/>
            <a:gdLst/>
            <a:ahLst/>
            <a:cxnLst/>
            <a:rect l="l" t="t" r="r" b="b"/>
            <a:pathLst>
              <a:path w="2583243" h="2583243">
                <a:moveTo>
                  <a:pt x="0" y="0"/>
                </a:moveTo>
                <a:lnTo>
                  <a:pt x="2583243" y="0"/>
                </a:lnTo>
                <a:lnTo>
                  <a:pt x="2583243" y="2583243"/>
                </a:lnTo>
                <a:lnTo>
                  <a:pt x="0" y="25832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8052326" y="4418075"/>
            <a:ext cx="2583243" cy="2583243"/>
          </a:xfrm>
          <a:custGeom>
            <a:avLst/>
            <a:gdLst/>
            <a:ahLst/>
            <a:cxnLst/>
            <a:rect l="l" t="t" r="r" b="b"/>
            <a:pathLst>
              <a:path w="2583243" h="2583243">
                <a:moveTo>
                  <a:pt x="0" y="0"/>
                </a:moveTo>
                <a:lnTo>
                  <a:pt x="2583243" y="0"/>
                </a:lnTo>
                <a:lnTo>
                  <a:pt x="2583243" y="2583243"/>
                </a:lnTo>
                <a:lnTo>
                  <a:pt x="0" y="25832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a:off x="11168019" y="4403691"/>
            <a:ext cx="2583243" cy="2583243"/>
          </a:xfrm>
          <a:custGeom>
            <a:avLst/>
            <a:gdLst/>
            <a:ahLst/>
            <a:cxnLst/>
            <a:rect l="l" t="t" r="r" b="b"/>
            <a:pathLst>
              <a:path w="2583243" h="2583243">
                <a:moveTo>
                  <a:pt x="0" y="0"/>
                </a:moveTo>
                <a:lnTo>
                  <a:pt x="2583243" y="0"/>
                </a:lnTo>
                <a:lnTo>
                  <a:pt x="2583243" y="2583242"/>
                </a:lnTo>
                <a:lnTo>
                  <a:pt x="0" y="25832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a:off x="14308262" y="4401581"/>
            <a:ext cx="2583243" cy="2583243"/>
          </a:xfrm>
          <a:custGeom>
            <a:avLst/>
            <a:gdLst/>
            <a:ahLst/>
            <a:cxnLst/>
            <a:rect l="l" t="t" r="r" b="b"/>
            <a:pathLst>
              <a:path w="2583243" h="2583243">
                <a:moveTo>
                  <a:pt x="0" y="0"/>
                </a:moveTo>
                <a:lnTo>
                  <a:pt x="2583243" y="0"/>
                </a:lnTo>
                <a:lnTo>
                  <a:pt x="2583243" y="2583243"/>
                </a:lnTo>
                <a:lnTo>
                  <a:pt x="0" y="25832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4" name="Group 14"/>
          <p:cNvGrpSpPr/>
          <p:nvPr/>
        </p:nvGrpSpPr>
        <p:grpSpPr>
          <a:xfrm>
            <a:off x="533271" y="897968"/>
            <a:ext cx="6143975" cy="1079511"/>
            <a:chOff x="0" y="0"/>
            <a:chExt cx="8191966" cy="1439349"/>
          </a:xfrm>
        </p:grpSpPr>
        <p:sp>
          <p:nvSpPr>
            <p:cNvPr id="15" name="Freeform 15"/>
            <p:cNvSpPr/>
            <p:nvPr/>
          </p:nvSpPr>
          <p:spPr>
            <a:xfrm>
              <a:off x="0" y="0"/>
              <a:ext cx="4174111" cy="1439349"/>
            </a:xfrm>
            <a:custGeom>
              <a:avLst/>
              <a:gdLst/>
              <a:ahLst/>
              <a:cxnLst/>
              <a:rect l="l" t="t" r="r" b="b"/>
              <a:pathLst>
                <a:path w="4174111" h="1439349">
                  <a:moveTo>
                    <a:pt x="0" y="0"/>
                  </a:moveTo>
                  <a:lnTo>
                    <a:pt x="4174111" y="0"/>
                  </a:lnTo>
                  <a:lnTo>
                    <a:pt x="4174111" y="1439349"/>
                  </a:lnTo>
                  <a:lnTo>
                    <a:pt x="0" y="1439349"/>
                  </a:lnTo>
                  <a:lnTo>
                    <a:pt x="0" y="0"/>
                  </a:lnTo>
                  <a:close/>
                </a:path>
              </a:pathLst>
            </a:custGeom>
            <a:blipFill>
              <a:blip r:embed="rId7"/>
              <a:stretch>
                <a:fillRect l="-94" r="-94"/>
              </a:stretch>
            </a:blipFill>
          </p:spPr>
          <p:txBody>
            <a:bodyPr/>
            <a:lstStyle/>
            <a:p>
              <a:endParaRPr lang="en-US"/>
            </a:p>
          </p:txBody>
        </p:sp>
        <p:sp>
          <p:nvSpPr>
            <p:cNvPr id="16" name="TextBox 16"/>
            <p:cNvSpPr txBox="1"/>
            <p:nvPr/>
          </p:nvSpPr>
          <p:spPr>
            <a:xfrm>
              <a:off x="4514585" y="179321"/>
              <a:ext cx="3677381" cy="1103884"/>
            </a:xfrm>
            <a:prstGeom prst="rect">
              <a:avLst/>
            </a:prstGeom>
          </p:spPr>
          <p:txBody>
            <a:bodyPr lIns="0" tIns="0" rIns="0" bIns="0" rtlCol="0" anchor="t">
              <a:spAutoFit/>
            </a:bodyPr>
            <a:lstStyle/>
            <a:p>
              <a:pPr algn="l">
                <a:lnSpc>
                  <a:spcPts val="3437"/>
                </a:lnSpc>
              </a:pPr>
              <a:r>
                <a:rPr lang="en-US" sz="2455" b="1">
                  <a:solidFill>
                    <a:srgbClr val="0044B5"/>
                  </a:solidFill>
                  <a:latin typeface="Antonio 1 Bold"/>
                  <a:ea typeface="Antonio 1 Bold"/>
                  <a:cs typeface="Antonio 1 Bold"/>
                  <a:sym typeface="Antonio 1 Bold"/>
                </a:rPr>
                <a:t>UNITED IS</a:t>
              </a:r>
            </a:p>
            <a:p>
              <a:pPr algn="l">
                <a:lnSpc>
                  <a:spcPts val="3437"/>
                </a:lnSpc>
              </a:pPr>
              <a:r>
                <a:rPr lang="en-US" sz="2455" b="1">
                  <a:solidFill>
                    <a:srgbClr val="0044B5"/>
                  </a:solidFill>
                  <a:latin typeface="Antonio 1 Bold"/>
                  <a:ea typeface="Antonio 1 Bold"/>
                  <a:cs typeface="Antonio 1 Bold"/>
                  <a:sym typeface="Antonio 1 Bold"/>
                </a:rPr>
                <a:t>THE WAY.</a:t>
              </a:r>
            </a:p>
          </p:txBody>
        </p:sp>
        <p:sp>
          <p:nvSpPr>
            <p:cNvPr id="17" name="AutoShape 17"/>
            <p:cNvSpPr/>
            <p:nvPr/>
          </p:nvSpPr>
          <p:spPr>
            <a:xfrm>
              <a:off x="4141284" y="100896"/>
              <a:ext cx="0" cy="1298835"/>
            </a:xfrm>
            <a:prstGeom prst="line">
              <a:avLst/>
            </a:prstGeom>
            <a:ln w="65654" cap="flat">
              <a:solidFill>
                <a:srgbClr val="0044B5"/>
              </a:solidFill>
              <a:prstDash val="solid"/>
              <a:headEnd type="none" w="sm" len="sm"/>
              <a:tailEnd type="none" w="sm" len="sm"/>
            </a:ln>
          </p:spPr>
          <p:txBody>
            <a:bodyPr/>
            <a:lstStyle/>
            <a:p>
              <a:endParaRPr lang="en-US"/>
            </a:p>
          </p:txBody>
        </p:sp>
      </p:grpSp>
      <p:sp>
        <p:nvSpPr>
          <p:cNvPr id="18" name="Freeform 18"/>
          <p:cNvSpPr/>
          <p:nvPr/>
        </p:nvSpPr>
        <p:spPr>
          <a:xfrm>
            <a:off x="11684444" y="4918006"/>
            <a:ext cx="1550393" cy="1550393"/>
          </a:xfrm>
          <a:custGeom>
            <a:avLst/>
            <a:gdLst/>
            <a:ahLst/>
            <a:cxnLst/>
            <a:rect l="l" t="t" r="r" b="b"/>
            <a:pathLst>
              <a:path w="1550393" h="1550393">
                <a:moveTo>
                  <a:pt x="0" y="0"/>
                </a:moveTo>
                <a:lnTo>
                  <a:pt x="1550393" y="0"/>
                </a:lnTo>
                <a:lnTo>
                  <a:pt x="1550393" y="1550393"/>
                </a:lnTo>
                <a:lnTo>
                  <a:pt x="0" y="155039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9" name="Group 19"/>
          <p:cNvGrpSpPr/>
          <p:nvPr/>
        </p:nvGrpSpPr>
        <p:grpSpPr>
          <a:xfrm>
            <a:off x="4953516" y="4432460"/>
            <a:ext cx="2583243" cy="2583243"/>
            <a:chOff x="0" y="0"/>
            <a:chExt cx="3444324" cy="3444324"/>
          </a:xfrm>
        </p:grpSpPr>
        <p:sp>
          <p:nvSpPr>
            <p:cNvPr id="20" name="Freeform 20"/>
            <p:cNvSpPr/>
            <p:nvPr/>
          </p:nvSpPr>
          <p:spPr>
            <a:xfrm>
              <a:off x="0" y="0"/>
              <a:ext cx="3444324" cy="3444324"/>
            </a:xfrm>
            <a:custGeom>
              <a:avLst/>
              <a:gdLst/>
              <a:ahLst/>
              <a:cxnLst/>
              <a:rect l="l" t="t" r="r" b="b"/>
              <a:pathLst>
                <a:path w="3444324" h="3444324">
                  <a:moveTo>
                    <a:pt x="0" y="0"/>
                  </a:moveTo>
                  <a:lnTo>
                    <a:pt x="3444324" y="0"/>
                  </a:lnTo>
                  <a:lnTo>
                    <a:pt x="3444324" y="3444324"/>
                  </a:lnTo>
                  <a:lnTo>
                    <a:pt x="0" y="344432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a:off x="664996" y="857250"/>
              <a:ext cx="2114332" cy="1691466"/>
            </a:xfrm>
            <a:custGeom>
              <a:avLst/>
              <a:gdLst/>
              <a:ahLst/>
              <a:cxnLst/>
              <a:rect l="l" t="t" r="r" b="b"/>
              <a:pathLst>
                <a:path w="2114332" h="1691466">
                  <a:moveTo>
                    <a:pt x="0" y="0"/>
                  </a:moveTo>
                  <a:lnTo>
                    <a:pt x="2114332" y="0"/>
                  </a:lnTo>
                  <a:lnTo>
                    <a:pt x="2114332" y="1691465"/>
                  </a:lnTo>
                  <a:lnTo>
                    <a:pt x="0" y="16914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sp>
        <p:nvSpPr>
          <p:cNvPr id="22" name="Freeform 22"/>
          <p:cNvSpPr/>
          <p:nvPr/>
        </p:nvSpPr>
        <p:spPr>
          <a:xfrm>
            <a:off x="8761879" y="5001760"/>
            <a:ext cx="1164137" cy="1382884"/>
          </a:xfrm>
          <a:custGeom>
            <a:avLst/>
            <a:gdLst/>
            <a:ahLst/>
            <a:cxnLst/>
            <a:rect l="l" t="t" r="r" b="b"/>
            <a:pathLst>
              <a:path w="1164137" h="1382884">
                <a:moveTo>
                  <a:pt x="0" y="0"/>
                </a:moveTo>
                <a:lnTo>
                  <a:pt x="1164137" y="0"/>
                </a:lnTo>
                <a:lnTo>
                  <a:pt x="1164137" y="1382884"/>
                </a:lnTo>
                <a:lnTo>
                  <a:pt x="0" y="138288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3" name="Freeform 23"/>
          <p:cNvSpPr/>
          <p:nvPr/>
        </p:nvSpPr>
        <p:spPr>
          <a:xfrm>
            <a:off x="2330564" y="4991183"/>
            <a:ext cx="1465796" cy="1465796"/>
          </a:xfrm>
          <a:custGeom>
            <a:avLst/>
            <a:gdLst/>
            <a:ahLst/>
            <a:cxnLst/>
            <a:rect l="l" t="t" r="r" b="b"/>
            <a:pathLst>
              <a:path w="1465796" h="1465796">
                <a:moveTo>
                  <a:pt x="0" y="0"/>
                </a:moveTo>
                <a:lnTo>
                  <a:pt x="1465796" y="0"/>
                </a:lnTo>
                <a:lnTo>
                  <a:pt x="1465796" y="1465796"/>
                </a:lnTo>
                <a:lnTo>
                  <a:pt x="0" y="146579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4" name="Freeform 24"/>
          <p:cNvSpPr/>
          <p:nvPr/>
        </p:nvSpPr>
        <p:spPr>
          <a:xfrm>
            <a:off x="14721162" y="5072630"/>
            <a:ext cx="1773063" cy="1241144"/>
          </a:xfrm>
          <a:custGeom>
            <a:avLst/>
            <a:gdLst/>
            <a:ahLst/>
            <a:cxnLst/>
            <a:rect l="l" t="t" r="r" b="b"/>
            <a:pathLst>
              <a:path w="1773063" h="1241144">
                <a:moveTo>
                  <a:pt x="0" y="0"/>
                </a:moveTo>
                <a:lnTo>
                  <a:pt x="1773063" y="0"/>
                </a:lnTo>
                <a:lnTo>
                  <a:pt x="1773063" y="1241144"/>
                </a:lnTo>
                <a:lnTo>
                  <a:pt x="0" y="124114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5" name="TextBox 25"/>
          <p:cNvSpPr txBox="1"/>
          <p:nvPr/>
        </p:nvSpPr>
        <p:spPr>
          <a:xfrm>
            <a:off x="5091846" y="282274"/>
            <a:ext cx="5269493" cy="522243"/>
          </a:xfrm>
          <a:prstGeom prst="rect">
            <a:avLst/>
          </a:prstGeom>
        </p:spPr>
        <p:txBody>
          <a:bodyPr lIns="0" tIns="0" rIns="0" bIns="0" rtlCol="0" anchor="t">
            <a:spAutoFit/>
          </a:bodyPr>
          <a:lstStyle/>
          <a:p>
            <a:pPr algn="l">
              <a:lnSpc>
                <a:spcPts val="4353"/>
              </a:lnSpc>
            </a:pPr>
            <a:endParaRPr/>
          </a:p>
        </p:txBody>
      </p:sp>
      <p:sp>
        <p:nvSpPr>
          <p:cNvPr id="26" name="TextBox 26"/>
          <p:cNvSpPr txBox="1"/>
          <p:nvPr/>
        </p:nvSpPr>
        <p:spPr>
          <a:xfrm>
            <a:off x="7726592" y="710682"/>
            <a:ext cx="9592391" cy="1138938"/>
          </a:xfrm>
          <a:prstGeom prst="rect">
            <a:avLst/>
          </a:prstGeom>
        </p:spPr>
        <p:txBody>
          <a:bodyPr lIns="0" tIns="0" rIns="0" bIns="0" rtlCol="0" anchor="t">
            <a:spAutoFit/>
          </a:bodyPr>
          <a:lstStyle/>
          <a:p>
            <a:pPr algn="r">
              <a:lnSpc>
                <a:spcPts val="9388"/>
              </a:lnSpc>
            </a:pPr>
            <a:r>
              <a:rPr lang="en-US" sz="6706" b="1">
                <a:solidFill>
                  <a:srgbClr val="0044B5"/>
                </a:solidFill>
                <a:latin typeface="Antonio 1 Bold"/>
                <a:ea typeface="Antonio 1 Bold"/>
                <a:cs typeface="Antonio 1 Bold"/>
                <a:sym typeface="Antonio 1 Bold"/>
              </a:rPr>
              <a:t>COMMUNITY INVESTMENT FUND</a:t>
            </a:r>
          </a:p>
        </p:txBody>
      </p:sp>
      <p:sp>
        <p:nvSpPr>
          <p:cNvPr id="27" name="TextBox 27"/>
          <p:cNvSpPr txBox="1"/>
          <p:nvPr/>
        </p:nvSpPr>
        <p:spPr>
          <a:xfrm>
            <a:off x="11168019" y="1901279"/>
            <a:ext cx="6091281" cy="1419628"/>
          </a:xfrm>
          <a:prstGeom prst="rect">
            <a:avLst/>
          </a:prstGeom>
        </p:spPr>
        <p:txBody>
          <a:bodyPr lIns="0" tIns="0" rIns="0" bIns="0" rtlCol="0" anchor="t">
            <a:spAutoFit/>
          </a:bodyPr>
          <a:lstStyle/>
          <a:p>
            <a:pPr algn="r">
              <a:lnSpc>
                <a:spcPts val="5752"/>
              </a:lnSpc>
            </a:pPr>
            <a:r>
              <a:rPr lang="en-US" sz="4109" b="1">
                <a:solidFill>
                  <a:srgbClr val="0044B5"/>
                </a:solidFill>
                <a:latin typeface="Antonio 1 Bold"/>
                <a:ea typeface="Antonio 1 Bold"/>
                <a:cs typeface="Antonio 1 Bold"/>
                <a:sym typeface="Antonio 1 Bold"/>
              </a:rPr>
              <a:t>THE MOST POWERFUL WAY TO</a:t>
            </a:r>
          </a:p>
          <a:p>
            <a:pPr algn="r">
              <a:lnSpc>
                <a:spcPts val="5752"/>
              </a:lnSpc>
            </a:pPr>
            <a:r>
              <a:rPr lang="en-US" sz="4109" b="1">
                <a:solidFill>
                  <a:srgbClr val="0044B5"/>
                </a:solidFill>
                <a:latin typeface="Antonio 1 Bold"/>
                <a:ea typeface="Antonio 1 Bold"/>
                <a:cs typeface="Antonio 1 Bold"/>
                <a:sym typeface="Antonio 1 Bold"/>
              </a:rPr>
              <a:t>IMPACT YOUR COMMUNITY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82699"/>
            <a:ext cx="10372940" cy="13507996"/>
          </a:xfrm>
          <a:custGeom>
            <a:avLst/>
            <a:gdLst/>
            <a:ahLst/>
            <a:cxnLst/>
            <a:rect l="l" t="t" r="r" b="b"/>
            <a:pathLst>
              <a:path w="10372940" h="13507996">
                <a:moveTo>
                  <a:pt x="0" y="0"/>
                </a:moveTo>
                <a:lnTo>
                  <a:pt x="10372940" y="0"/>
                </a:lnTo>
                <a:lnTo>
                  <a:pt x="10372940" y="13507996"/>
                </a:lnTo>
                <a:lnTo>
                  <a:pt x="0" y="13507996"/>
                </a:lnTo>
                <a:lnTo>
                  <a:pt x="0" y="0"/>
                </a:lnTo>
                <a:close/>
              </a:path>
            </a:pathLst>
          </a:custGeom>
          <a:blipFill>
            <a:blip>
              <a:extLst>
                <a:ext uri="{96DAC541-7B7A-43D3-8B79-37D633B846F1}">
                  <asvg:svgBlip xmlns:asvg="http://schemas.microsoft.com/office/drawing/2016/SVG/main" r:embed="rId2"/>
                </a:ext>
              </a:extLst>
            </a:blip>
            <a:stretch>
              <a:fillRect l="-97966" t="-20917" r="-256" b="-20835"/>
            </a:stretch>
          </a:blipFill>
        </p:spPr>
        <p:txBody>
          <a:bodyPr/>
          <a:lstStyle/>
          <a:p>
            <a:endParaRPr lang="en-US"/>
          </a:p>
        </p:txBody>
      </p:sp>
      <p:sp>
        <p:nvSpPr>
          <p:cNvPr id="3" name="TextBox 3"/>
          <p:cNvSpPr txBox="1"/>
          <p:nvPr/>
        </p:nvSpPr>
        <p:spPr>
          <a:xfrm>
            <a:off x="1028700" y="4332158"/>
            <a:ext cx="5930715" cy="2097331"/>
          </a:xfrm>
          <a:prstGeom prst="rect">
            <a:avLst/>
          </a:prstGeom>
        </p:spPr>
        <p:txBody>
          <a:bodyPr lIns="0" tIns="0" rIns="0" bIns="0" rtlCol="0" anchor="t">
            <a:spAutoFit/>
          </a:bodyPr>
          <a:lstStyle/>
          <a:p>
            <a:pPr algn="l">
              <a:lnSpc>
                <a:spcPts val="5506"/>
              </a:lnSpc>
            </a:pPr>
            <a:r>
              <a:rPr lang="en-US" sz="4788" b="1" spc="220">
                <a:solidFill>
                  <a:srgbClr val="FFFFFF"/>
                </a:solidFill>
                <a:latin typeface="Antonio 1 Bold"/>
                <a:ea typeface="Antonio 1 Bold"/>
                <a:cs typeface="Antonio 1 Bold"/>
                <a:sym typeface="Antonio 1 Bold"/>
              </a:rPr>
              <a:t>19 FUNDED PROGRAMS AT 14 PARTNER NONPROFITS  </a:t>
            </a:r>
          </a:p>
        </p:txBody>
      </p:sp>
      <p:grpSp>
        <p:nvGrpSpPr>
          <p:cNvPr id="4" name="Group 4"/>
          <p:cNvGrpSpPr/>
          <p:nvPr/>
        </p:nvGrpSpPr>
        <p:grpSpPr>
          <a:xfrm>
            <a:off x="8402807" y="643995"/>
            <a:ext cx="9427118" cy="9290237"/>
            <a:chOff x="0" y="0"/>
            <a:chExt cx="12569491" cy="12386983"/>
          </a:xfrm>
        </p:grpSpPr>
        <p:grpSp>
          <p:nvGrpSpPr>
            <p:cNvPr id="5" name="Group 5"/>
            <p:cNvGrpSpPr/>
            <p:nvPr/>
          </p:nvGrpSpPr>
          <p:grpSpPr>
            <a:xfrm>
              <a:off x="7045085" y="258451"/>
              <a:ext cx="2455796" cy="1439604"/>
              <a:chOff x="0" y="0"/>
              <a:chExt cx="1841500" cy="1079500"/>
            </a:xfrm>
          </p:grpSpPr>
          <p:sp>
            <p:nvSpPr>
              <p:cNvPr id="6" name="Freeform 6"/>
              <p:cNvSpPr/>
              <p:nvPr/>
            </p:nvSpPr>
            <p:spPr>
              <a:xfrm>
                <a:off x="0" y="0"/>
                <a:ext cx="1841500" cy="1079500"/>
              </a:xfrm>
              <a:custGeom>
                <a:avLst/>
                <a:gdLst/>
                <a:ahLst/>
                <a:cxnLst/>
                <a:rect l="l" t="t" r="r" b="b"/>
                <a:pathLst>
                  <a:path w="1841500" h="1079500">
                    <a:moveTo>
                      <a:pt x="0" y="0"/>
                    </a:moveTo>
                    <a:lnTo>
                      <a:pt x="1841500" y="0"/>
                    </a:lnTo>
                    <a:lnTo>
                      <a:pt x="1841500" y="1079500"/>
                    </a:lnTo>
                    <a:lnTo>
                      <a:pt x="0" y="1079500"/>
                    </a:lnTo>
                    <a:lnTo>
                      <a:pt x="0" y="0"/>
                    </a:lnTo>
                    <a:close/>
                  </a:path>
                </a:pathLst>
              </a:custGeom>
              <a:blipFill>
                <a:blip r:embed="rId3"/>
                <a:stretch>
                  <a:fillRect/>
                </a:stretch>
              </a:blipFill>
            </p:spPr>
            <p:txBody>
              <a:bodyPr/>
              <a:lstStyle/>
              <a:p>
                <a:endParaRPr lang="en-US"/>
              </a:p>
            </p:txBody>
          </p:sp>
        </p:grpSp>
        <p:grpSp>
          <p:nvGrpSpPr>
            <p:cNvPr id="7" name="Group 7"/>
            <p:cNvGrpSpPr/>
            <p:nvPr/>
          </p:nvGrpSpPr>
          <p:grpSpPr>
            <a:xfrm>
              <a:off x="1245512" y="6953239"/>
              <a:ext cx="2032383" cy="1253303"/>
              <a:chOff x="0" y="0"/>
              <a:chExt cx="1524000" cy="939800"/>
            </a:xfrm>
          </p:grpSpPr>
          <p:sp>
            <p:nvSpPr>
              <p:cNvPr id="8" name="Freeform 8"/>
              <p:cNvSpPr/>
              <p:nvPr/>
            </p:nvSpPr>
            <p:spPr>
              <a:xfrm>
                <a:off x="0" y="0"/>
                <a:ext cx="1524000" cy="939800"/>
              </a:xfrm>
              <a:custGeom>
                <a:avLst/>
                <a:gdLst/>
                <a:ahLst/>
                <a:cxnLst/>
                <a:rect l="l" t="t" r="r" b="b"/>
                <a:pathLst>
                  <a:path w="1524000" h="939800">
                    <a:moveTo>
                      <a:pt x="0" y="0"/>
                    </a:moveTo>
                    <a:lnTo>
                      <a:pt x="1524000" y="0"/>
                    </a:lnTo>
                    <a:lnTo>
                      <a:pt x="1524000" y="939800"/>
                    </a:lnTo>
                    <a:lnTo>
                      <a:pt x="0" y="939800"/>
                    </a:lnTo>
                    <a:lnTo>
                      <a:pt x="0" y="0"/>
                    </a:lnTo>
                    <a:close/>
                  </a:path>
                </a:pathLst>
              </a:custGeom>
              <a:blipFill>
                <a:blip r:embed="rId4"/>
                <a:stretch>
                  <a:fillRect/>
                </a:stretch>
              </a:blipFill>
            </p:spPr>
            <p:txBody>
              <a:bodyPr/>
              <a:lstStyle/>
              <a:p>
                <a:endParaRPr lang="en-US"/>
              </a:p>
            </p:txBody>
          </p:sp>
        </p:grpSp>
        <p:grpSp>
          <p:nvGrpSpPr>
            <p:cNvPr id="9" name="Group 9"/>
            <p:cNvGrpSpPr/>
            <p:nvPr/>
          </p:nvGrpSpPr>
          <p:grpSpPr>
            <a:xfrm>
              <a:off x="5740109" y="6517462"/>
              <a:ext cx="1050064" cy="1456541"/>
              <a:chOff x="0" y="0"/>
              <a:chExt cx="787400" cy="1092200"/>
            </a:xfrm>
          </p:grpSpPr>
          <p:sp>
            <p:nvSpPr>
              <p:cNvPr id="10" name="Freeform 10"/>
              <p:cNvSpPr/>
              <p:nvPr/>
            </p:nvSpPr>
            <p:spPr>
              <a:xfrm>
                <a:off x="0" y="0"/>
                <a:ext cx="787400" cy="1092200"/>
              </a:xfrm>
              <a:custGeom>
                <a:avLst/>
                <a:gdLst/>
                <a:ahLst/>
                <a:cxnLst/>
                <a:rect l="l" t="t" r="r" b="b"/>
                <a:pathLst>
                  <a:path w="787400" h="1092200">
                    <a:moveTo>
                      <a:pt x="0" y="0"/>
                    </a:moveTo>
                    <a:lnTo>
                      <a:pt x="787400" y="0"/>
                    </a:lnTo>
                    <a:lnTo>
                      <a:pt x="787400" y="1092200"/>
                    </a:lnTo>
                    <a:lnTo>
                      <a:pt x="0" y="1092200"/>
                    </a:lnTo>
                    <a:lnTo>
                      <a:pt x="0" y="0"/>
                    </a:lnTo>
                    <a:close/>
                  </a:path>
                </a:pathLst>
              </a:custGeom>
              <a:blipFill>
                <a:blip r:embed="rId5"/>
                <a:stretch>
                  <a:fillRect/>
                </a:stretch>
              </a:blipFill>
            </p:spPr>
            <p:txBody>
              <a:bodyPr/>
              <a:lstStyle/>
              <a:p>
                <a:endParaRPr lang="en-US"/>
              </a:p>
            </p:txBody>
          </p:sp>
        </p:grpSp>
        <p:grpSp>
          <p:nvGrpSpPr>
            <p:cNvPr id="11" name="Group 11"/>
            <p:cNvGrpSpPr/>
            <p:nvPr/>
          </p:nvGrpSpPr>
          <p:grpSpPr>
            <a:xfrm>
              <a:off x="691129" y="10151650"/>
              <a:ext cx="1981573" cy="948445"/>
              <a:chOff x="0" y="0"/>
              <a:chExt cx="1485900" cy="711200"/>
            </a:xfrm>
          </p:grpSpPr>
          <p:sp>
            <p:nvSpPr>
              <p:cNvPr id="12" name="Freeform 12"/>
              <p:cNvSpPr/>
              <p:nvPr/>
            </p:nvSpPr>
            <p:spPr>
              <a:xfrm>
                <a:off x="0" y="0"/>
                <a:ext cx="1485900" cy="711200"/>
              </a:xfrm>
              <a:custGeom>
                <a:avLst/>
                <a:gdLst/>
                <a:ahLst/>
                <a:cxnLst/>
                <a:rect l="l" t="t" r="r" b="b"/>
                <a:pathLst>
                  <a:path w="1485900" h="711200">
                    <a:moveTo>
                      <a:pt x="0" y="0"/>
                    </a:moveTo>
                    <a:lnTo>
                      <a:pt x="1485900" y="0"/>
                    </a:lnTo>
                    <a:lnTo>
                      <a:pt x="1485900" y="711200"/>
                    </a:lnTo>
                    <a:lnTo>
                      <a:pt x="0" y="711200"/>
                    </a:lnTo>
                    <a:lnTo>
                      <a:pt x="0" y="0"/>
                    </a:lnTo>
                    <a:close/>
                  </a:path>
                </a:pathLst>
              </a:custGeom>
              <a:blipFill>
                <a:blip r:embed="rId6"/>
                <a:stretch>
                  <a:fillRect/>
                </a:stretch>
              </a:blipFill>
            </p:spPr>
            <p:txBody>
              <a:bodyPr/>
              <a:lstStyle/>
              <a:p>
                <a:endParaRPr lang="en-US"/>
              </a:p>
            </p:txBody>
          </p:sp>
        </p:grpSp>
        <p:grpSp>
          <p:nvGrpSpPr>
            <p:cNvPr id="13" name="Group 13"/>
            <p:cNvGrpSpPr/>
            <p:nvPr/>
          </p:nvGrpSpPr>
          <p:grpSpPr>
            <a:xfrm>
              <a:off x="3659864" y="9304824"/>
              <a:ext cx="2625161" cy="2625161"/>
              <a:chOff x="0" y="0"/>
              <a:chExt cx="1968500" cy="1968500"/>
            </a:xfrm>
          </p:grpSpPr>
          <p:sp>
            <p:nvSpPr>
              <p:cNvPr id="14" name="Freeform 14"/>
              <p:cNvSpPr/>
              <p:nvPr/>
            </p:nvSpPr>
            <p:spPr>
              <a:xfrm>
                <a:off x="0" y="0"/>
                <a:ext cx="1968500" cy="1968500"/>
              </a:xfrm>
              <a:custGeom>
                <a:avLst/>
                <a:gdLst/>
                <a:ahLst/>
                <a:cxnLst/>
                <a:rect l="l" t="t" r="r" b="b"/>
                <a:pathLst>
                  <a:path w="1968500" h="1968500">
                    <a:moveTo>
                      <a:pt x="0" y="0"/>
                    </a:moveTo>
                    <a:lnTo>
                      <a:pt x="1968500" y="0"/>
                    </a:lnTo>
                    <a:lnTo>
                      <a:pt x="1968500" y="1968500"/>
                    </a:lnTo>
                    <a:lnTo>
                      <a:pt x="0" y="1968500"/>
                    </a:lnTo>
                    <a:lnTo>
                      <a:pt x="0" y="0"/>
                    </a:lnTo>
                    <a:close/>
                  </a:path>
                </a:pathLst>
              </a:custGeom>
              <a:blipFill>
                <a:blip r:embed="rId7"/>
                <a:stretch>
                  <a:fillRect/>
                </a:stretch>
              </a:blipFill>
            </p:spPr>
            <p:txBody>
              <a:bodyPr/>
              <a:lstStyle/>
              <a:p>
                <a:endParaRPr lang="en-US"/>
              </a:p>
            </p:txBody>
          </p:sp>
        </p:grpSp>
        <p:grpSp>
          <p:nvGrpSpPr>
            <p:cNvPr id="15" name="Group 15"/>
            <p:cNvGrpSpPr/>
            <p:nvPr/>
          </p:nvGrpSpPr>
          <p:grpSpPr>
            <a:xfrm>
              <a:off x="3875246" y="3652175"/>
              <a:ext cx="4674480" cy="1913827"/>
              <a:chOff x="0" y="0"/>
              <a:chExt cx="3505200" cy="1435100"/>
            </a:xfrm>
          </p:grpSpPr>
          <p:sp>
            <p:nvSpPr>
              <p:cNvPr id="16" name="Freeform 16"/>
              <p:cNvSpPr/>
              <p:nvPr/>
            </p:nvSpPr>
            <p:spPr>
              <a:xfrm>
                <a:off x="0" y="0"/>
                <a:ext cx="3505200" cy="1435100"/>
              </a:xfrm>
              <a:custGeom>
                <a:avLst/>
                <a:gdLst/>
                <a:ahLst/>
                <a:cxnLst/>
                <a:rect l="l" t="t" r="r" b="b"/>
                <a:pathLst>
                  <a:path w="3505200" h="1435100">
                    <a:moveTo>
                      <a:pt x="0" y="0"/>
                    </a:moveTo>
                    <a:lnTo>
                      <a:pt x="3505200" y="0"/>
                    </a:lnTo>
                    <a:lnTo>
                      <a:pt x="3505200" y="1435100"/>
                    </a:lnTo>
                    <a:lnTo>
                      <a:pt x="0" y="1435100"/>
                    </a:lnTo>
                    <a:lnTo>
                      <a:pt x="0" y="0"/>
                    </a:lnTo>
                    <a:close/>
                  </a:path>
                </a:pathLst>
              </a:custGeom>
              <a:blipFill>
                <a:blip r:embed="rId8"/>
                <a:stretch>
                  <a:fillRect/>
                </a:stretch>
              </a:blipFill>
            </p:spPr>
            <p:txBody>
              <a:bodyPr/>
              <a:lstStyle/>
              <a:p>
                <a:endParaRPr lang="en-US"/>
              </a:p>
            </p:txBody>
          </p:sp>
        </p:grpSp>
        <p:grpSp>
          <p:nvGrpSpPr>
            <p:cNvPr id="17" name="Group 17"/>
            <p:cNvGrpSpPr/>
            <p:nvPr/>
          </p:nvGrpSpPr>
          <p:grpSpPr>
            <a:xfrm>
              <a:off x="3825181" y="271221"/>
              <a:ext cx="2845336" cy="1490414"/>
              <a:chOff x="0" y="0"/>
              <a:chExt cx="2133600" cy="1117600"/>
            </a:xfrm>
          </p:grpSpPr>
          <p:sp>
            <p:nvSpPr>
              <p:cNvPr id="18" name="Freeform 18"/>
              <p:cNvSpPr/>
              <p:nvPr/>
            </p:nvSpPr>
            <p:spPr>
              <a:xfrm>
                <a:off x="0" y="0"/>
                <a:ext cx="2133600" cy="1117600"/>
              </a:xfrm>
              <a:custGeom>
                <a:avLst/>
                <a:gdLst/>
                <a:ahLst/>
                <a:cxnLst/>
                <a:rect l="l" t="t" r="r" b="b"/>
                <a:pathLst>
                  <a:path w="2133600" h="1117600">
                    <a:moveTo>
                      <a:pt x="0" y="0"/>
                    </a:moveTo>
                    <a:lnTo>
                      <a:pt x="2133600" y="0"/>
                    </a:lnTo>
                    <a:lnTo>
                      <a:pt x="2133600" y="1117600"/>
                    </a:lnTo>
                    <a:lnTo>
                      <a:pt x="0" y="1117600"/>
                    </a:lnTo>
                    <a:lnTo>
                      <a:pt x="0" y="0"/>
                    </a:lnTo>
                    <a:close/>
                  </a:path>
                </a:pathLst>
              </a:custGeom>
              <a:blipFill>
                <a:blip r:embed="rId9"/>
                <a:stretch>
                  <a:fillRect/>
                </a:stretch>
              </a:blipFill>
            </p:spPr>
            <p:txBody>
              <a:bodyPr/>
              <a:lstStyle/>
              <a:p>
                <a:endParaRPr lang="en-US"/>
              </a:p>
            </p:txBody>
          </p:sp>
        </p:grpSp>
        <p:grpSp>
          <p:nvGrpSpPr>
            <p:cNvPr id="19" name="Group 19"/>
            <p:cNvGrpSpPr/>
            <p:nvPr/>
          </p:nvGrpSpPr>
          <p:grpSpPr>
            <a:xfrm>
              <a:off x="9996224" y="0"/>
              <a:ext cx="2134002" cy="1829144"/>
              <a:chOff x="0" y="0"/>
              <a:chExt cx="1600200" cy="1371600"/>
            </a:xfrm>
          </p:grpSpPr>
          <p:sp>
            <p:nvSpPr>
              <p:cNvPr id="20" name="Freeform 20"/>
              <p:cNvSpPr/>
              <p:nvPr/>
            </p:nvSpPr>
            <p:spPr>
              <a:xfrm>
                <a:off x="0" y="0"/>
                <a:ext cx="1600200" cy="1371600"/>
              </a:xfrm>
              <a:custGeom>
                <a:avLst/>
                <a:gdLst/>
                <a:ahLst/>
                <a:cxnLst/>
                <a:rect l="l" t="t" r="r" b="b"/>
                <a:pathLst>
                  <a:path w="1600200" h="1371600">
                    <a:moveTo>
                      <a:pt x="0" y="0"/>
                    </a:moveTo>
                    <a:lnTo>
                      <a:pt x="1600200" y="0"/>
                    </a:lnTo>
                    <a:lnTo>
                      <a:pt x="1600200" y="1371600"/>
                    </a:lnTo>
                    <a:lnTo>
                      <a:pt x="0" y="1371600"/>
                    </a:lnTo>
                    <a:lnTo>
                      <a:pt x="0" y="0"/>
                    </a:lnTo>
                    <a:close/>
                  </a:path>
                </a:pathLst>
              </a:custGeom>
              <a:blipFill>
                <a:blip r:embed="rId10"/>
                <a:stretch>
                  <a:fillRect/>
                </a:stretch>
              </a:blipFill>
            </p:spPr>
            <p:txBody>
              <a:bodyPr/>
              <a:lstStyle/>
              <a:p>
                <a:endParaRPr lang="en-US"/>
              </a:p>
            </p:txBody>
          </p:sp>
        </p:grpSp>
        <p:grpSp>
          <p:nvGrpSpPr>
            <p:cNvPr id="21" name="Group 21"/>
            <p:cNvGrpSpPr/>
            <p:nvPr/>
          </p:nvGrpSpPr>
          <p:grpSpPr>
            <a:xfrm>
              <a:off x="9461978" y="6502778"/>
              <a:ext cx="1710589" cy="1710589"/>
              <a:chOff x="0" y="0"/>
              <a:chExt cx="1282700" cy="1282700"/>
            </a:xfrm>
          </p:grpSpPr>
          <p:sp>
            <p:nvSpPr>
              <p:cNvPr id="22" name="Freeform 22"/>
              <p:cNvSpPr/>
              <p:nvPr/>
            </p:nvSpPr>
            <p:spPr>
              <a:xfrm>
                <a:off x="0" y="0"/>
                <a:ext cx="1282700" cy="1282700"/>
              </a:xfrm>
              <a:custGeom>
                <a:avLst/>
                <a:gdLst/>
                <a:ahLst/>
                <a:cxnLst/>
                <a:rect l="l" t="t" r="r" b="b"/>
                <a:pathLst>
                  <a:path w="1282700" h="1282700">
                    <a:moveTo>
                      <a:pt x="0" y="0"/>
                    </a:moveTo>
                    <a:lnTo>
                      <a:pt x="1282700" y="0"/>
                    </a:lnTo>
                    <a:lnTo>
                      <a:pt x="1282700" y="1282700"/>
                    </a:lnTo>
                    <a:lnTo>
                      <a:pt x="0" y="1282700"/>
                    </a:lnTo>
                    <a:lnTo>
                      <a:pt x="0" y="0"/>
                    </a:lnTo>
                    <a:close/>
                  </a:path>
                </a:pathLst>
              </a:custGeom>
              <a:blipFill>
                <a:blip r:embed="rId11"/>
                <a:stretch>
                  <a:fillRect/>
                </a:stretch>
              </a:blipFill>
            </p:spPr>
            <p:txBody>
              <a:bodyPr/>
              <a:lstStyle/>
              <a:p>
                <a:endParaRPr lang="en-US"/>
              </a:p>
            </p:txBody>
          </p:sp>
        </p:grpSp>
        <p:grpSp>
          <p:nvGrpSpPr>
            <p:cNvPr id="23" name="Group 23"/>
            <p:cNvGrpSpPr/>
            <p:nvPr/>
          </p:nvGrpSpPr>
          <p:grpSpPr>
            <a:xfrm>
              <a:off x="0" y="221970"/>
              <a:ext cx="3319558" cy="1388795"/>
              <a:chOff x="0" y="0"/>
              <a:chExt cx="2489200" cy="1041400"/>
            </a:xfrm>
          </p:grpSpPr>
          <p:sp>
            <p:nvSpPr>
              <p:cNvPr id="24" name="Freeform 24"/>
              <p:cNvSpPr/>
              <p:nvPr/>
            </p:nvSpPr>
            <p:spPr>
              <a:xfrm>
                <a:off x="0" y="0"/>
                <a:ext cx="2489200" cy="1041400"/>
              </a:xfrm>
              <a:custGeom>
                <a:avLst/>
                <a:gdLst/>
                <a:ahLst/>
                <a:cxnLst/>
                <a:rect l="l" t="t" r="r" b="b"/>
                <a:pathLst>
                  <a:path w="2489200" h="1041400">
                    <a:moveTo>
                      <a:pt x="0" y="0"/>
                    </a:moveTo>
                    <a:lnTo>
                      <a:pt x="2489200" y="0"/>
                    </a:lnTo>
                    <a:lnTo>
                      <a:pt x="2489200" y="1041400"/>
                    </a:lnTo>
                    <a:lnTo>
                      <a:pt x="0" y="1041400"/>
                    </a:lnTo>
                    <a:lnTo>
                      <a:pt x="0" y="0"/>
                    </a:lnTo>
                    <a:close/>
                  </a:path>
                </a:pathLst>
              </a:custGeom>
              <a:blipFill>
                <a:blip r:embed="rId12"/>
                <a:stretch>
                  <a:fillRect/>
                </a:stretch>
              </a:blipFill>
            </p:spPr>
            <p:txBody>
              <a:bodyPr/>
              <a:lstStyle/>
              <a:p>
                <a:endParaRPr lang="en-US"/>
              </a:p>
            </p:txBody>
          </p:sp>
        </p:grpSp>
        <p:grpSp>
          <p:nvGrpSpPr>
            <p:cNvPr id="25" name="Group 25"/>
            <p:cNvGrpSpPr/>
            <p:nvPr/>
          </p:nvGrpSpPr>
          <p:grpSpPr>
            <a:xfrm>
              <a:off x="9182187" y="9951223"/>
              <a:ext cx="3387305" cy="1117811"/>
              <a:chOff x="0" y="0"/>
              <a:chExt cx="2540000" cy="838200"/>
            </a:xfrm>
          </p:grpSpPr>
          <p:sp>
            <p:nvSpPr>
              <p:cNvPr id="26" name="Freeform 26"/>
              <p:cNvSpPr/>
              <p:nvPr/>
            </p:nvSpPr>
            <p:spPr>
              <a:xfrm>
                <a:off x="0" y="0"/>
                <a:ext cx="2540000" cy="838200"/>
              </a:xfrm>
              <a:custGeom>
                <a:avLst/>
                <a:gdLst/>
                <a:ahLst/>
                <a:cxnLst/>
                <a:rect l="l" t="t" r="r" b="b"/>
                <a:pathLst>
                  <a:path w="2540000" h="838200">
                    <a:moveTo>
                      <a:pt x="0" y="0"/>
                    </a:moveTo>
                    <a:lnTo>
                      <a:pt x="2540000" y="0"/>
                    </a:lnTo>
                    <a:lnTo>
                      <a:pt x="2540000" y="838200"/>
                    </a:lnTo>
                    <a:lnTo>
                      <a:pt x="0" y="838200"/>
                    </a:lnTo>
                    <a:lnTo>
                      <a:pt x="0" y="0"/>
                    </a:lnTo>
                    <a:close/>
                  </a:path>
                </a:pathLst>
              </a:custGeom>
              <a:blipFill>
                <a:blip r:embed="rId13"/>
                <a:stretch>
                  <a:fillRect/>
                </a:stretch>
              </a:blipFill>
            </p:spPr>
            <p:txBody>
              <a:bodyPr/>
              <a:lstStyle/>
              <a:p>
                <a:endParaRPr lang="en-US"/>
              </a:p>
            </p:txBody>
          </p:sp>
        </p:grpSp>
        <p:grpSp>
          <p:nvGrpSpPr>
            <p:cNvPr id="27" name="Group 27"/>
            <p:cNvGrpSpPr/>
            <p:nvPr/>
          </p:nvGrpSpPr>
          <p:grpSpPr>
            <a:xfrm>
              <a:off x="288056" y="3534161"/>
              <a:ext cx="2794526" cy="1456541"/>
              <a:chOff x="0" y="0"/>
              <a:chExt cx="2095500" cy="1092200"/>
            </a:xfrm>
          </p:grpSpPr>
          <p:sp>
            <p:nvSpPr>
              <p:cNvPr id="28" name="Freeform 28"/>
              <p:cNvSpPr/>
              <p:nvPr/>
            </p:nvSpPr>
            <p:spPr>
              <a:xfrm>
                <a:off x="0" y="0"/>
                <a:ext cx="2095500" cy="1092200"/>
              </a:xfrm>
              <a:custGeom>
                <a:avLst/>
                <a:gdLst/>
                <a:ahLst/>
                <a:cxnLst/>
                <a:rect l="l" t="t" r="r" b="b"/>
                <a:pathLst>
                  <a:path w="2095500" h="1092200">
                    <a:moveTo>
                      <a:pt x="0" y="0"/>
                    </a:moveTo>
                    <a:lnTo>
                      <a:pt x="2095500" y="0"/>
                    </a:lnTo>
                    <a:lnTo>
                      <a:pt x="2095500" y="1092200"/>
                    </a:lnTo>
                    <a:lnTo>
                      <a:pt x="0" y="1092200"/>
                    </a:lnTo>
                    <a:lnTo>
                      <a:pt x="0" y="0"/>
                    </a:lnTo>
                    <a:close/>
                  </a:path>
                </a:pathLst>
              </a:custGeom>
              <a:blipFill>
                <a:blip r:embed="rId14"/>
                <a:stretch>
                  <a:fillRect/>
                </a:stretch>
              </a:blipFill>
            </p:spPr>
            <p:txBody>
              <a:bodyPr/>
              <a:lstStyle/>
              <a:p>
                <a:endParaRPr lang="en-US"/>
              </a:p>
            </p:txBody>
          </p:sp>
        </p:grpSp>
        <p:grpSp>
          <p:nvGrpSpPr>
            <p:cNvPr id="29" name="Group 29"/>
            <p:cNvGrpSpPr/>
            <p:nvPr/>
          </p:nvGrpSpPr>
          <p:grpSpPr>
            <a:xfrm>
              <a:off x="9424955" y="3718735"/>
              <a:ext cx="2845336" cy="1260247"/>
              <a:chOff x="0" y="0"/>
              <a:chExt cx="2133600" cy="945007"/>
            </a:xfrm>
          </p:grpSpPr>
          <p:sp>
            <p:nvSpPr>
              <p:cNvPr id="30" name="Freeform 30"/>
              <p:cNvSpPr/>
              <p:nvPr/>
            </p:nvSpPr>
            <p:spPr>
              <a:xfrm>
                <a:off x="0" y="0"/>
                <a:ext cx="2133600" cy="945007"/>
              </a:xfrm>
              <a:custGeom>
                <a:avLst/>
                <a:gdLst/>
                <a:ahLst/>
                <a:cxnLst/>
                <a:rect l="l" t="t" r="r" b="b"/>
                <a:pathLst>
                  <a:path w="2133600" h="945007">
                    <a:moveTo>
                      <a:pt x="0" y="0"/>
                    </a:moveTo>
                    <a:lnTo>
                      <a:pt x="2133600" y="0"/>
                    </a:lnTo>
                    <a:lnTo>
                      <a:pt x="2133600" y="945007"/>
                    </a:lnTo>
                    <a:lnTo>
                      <a:pt x="0" y="945007"/>
                    </a:lnTo>
                    <a:lnTo>
                      <a:pt x="0" y="0"/>
                    </a:lnTo>
                    <a:close/>
                  </a:path>
                </a:pathLst>
              </a:custGeom>
              <a:blipFill>
                <a:blip r:embed="rId15"/>
                <a:stretch>
                  <a:fillRect t="-792"/>
                </a:stretch>
              </a:blipFill>
            </p:spPr>
            <p:txBody>
              <a:bodyPr/>
              <a:lstStyle/>
              <a:p>
                <a:endParaRPr lang="en-US"/>
              </a:p>
            </p:txBody>
          </p:sp>
        </p:grpSp>
        <p:grpSp>
          <p:nvGrpSpPr>
            <p:cNvPr id="31" name="Group 31"/>
            <p:cNvGrpSpPr/>
            <p:nvPr/>
          </p:nvGrpSpPr>
          <p:grpSpPr>
            <a:xfrm>
              <a:off x="6167113" y="9219684"/>
              <a:ext cx="2963892" cy="2794526"/>
              <a:chOff x="0" y="0"/>
              <a:chExt cx="2222500" cy="2095500"/>
            </a:xfrm>
          </p:grpSpPr>
          <p:sp>
            <p:nvSpPr>
              <p:cNvPr id="32" name="Freeform 32"/>
              <p:cNvSpPr/>
              <p:nvPr/>
            </p:nvSpPr>
            <p:spPr>
              <a:xfrm>
                <a:off x="0" y="0"/>
                <a:ext cx="2222500" cy="2095500"/>
              </a:xfrm>
              <a:custGeom>
                <a:avLst/>
                <a:gdLst/>
                <a:ahLst/>
                <a:cxnLst/>
                <a:rect l="l" t="t" r="r" b="b"/>
                <a:pathLst>
                  <a:path w="2222500" h="2095500">
                    <a:moveTo>
                      <a:pt x="0" y="0"/>
                    </a:moveTo>
                    <a:lnTo>
                      <a:pt x="2222500" y="0"/>
                    </a:lnTo>
                    <a:lnTo>
                      <a:pt x="2222500" y="2095500"/>
                    </a:lnTo>
                    <a:lnTo>
                      <a:pt x="0" y="2095500"/>
                    </a:lnTo>
                    <a:lnTo>
                      <a:pt x="0" y="0"/>
                    </a:lnTo>
                    <a:close/>
                  </a:path>
                </a:pathLst>
              </a:custGeom>
              <a:blipFill>
                <a:blip r:embed="rId16"/>
                <a:stretch>
                  <a:fillRect/>
                </a:stretch>
              </a:blipFill>
            </p:spPr>
            <p:txBody>
              <a:bodyPr/>
              <a:lstStyle/>
              <a:p>
                <a:endParaRPr lang="en-US"/>
              </a:p>
            </p:txBody>
          </p:sp>
        </p:grpSp>
        <p:sp>
          <p:nvSpPr>
            <p:cNvPr id="33" name="TextBox 33"/>
            <p:cNvSpPr txBox="1"/>
            <p:nvPr/>
          </p:nvSpPr>
          <p:spPr>
            <a:xfrm>
              <a:off x="5060447" y="5579853"/>
              <a:ext cx="2434727" cy="370185"/>
            </a:xfrm>
            <a:prstGeom prst="rect">
              <a:avLst/>
            </a:prstGeom>
          </p:spPr>
          <p:txBody>
            <a:bodyPr lIns="0" tIns="0" rIns="0" bIns="0" rtlCol="0" anchor="t">
              <a:spAutoFit/>
            </a:bodyPr>
            <a:lstStyle/>
            <a:p>
              <a:pPr algn="l">
                <a:lnSpc>
                  <a:spcPts val="2240"/>
                </a:lnSpc>
              </a:pPr>
              <a:r>
                <a:rPr lang="en-US" sz="1600">
                  <a:solidFill>
                    <a:srgbClr val="0044B5"/>
                  </a:solidFill>
                  <a:latin typeface="Antonio 2"/>
                  <a:ea typeface="Antonio 2"/>
                  <a:cs typeface="Antonio 2"/>
                  <a:sym typeface="Antonio 2"/>
                </a:rPr>
                <a:t>O’Reilly Center for Hope</a:t>
              </a:r>
            </a:p>
          </p:txBody>
        </p:sp>
        <p:sp>
          <p:nvSpPr>
            <p:cNvPr id="34" name="TextBox 34"/>
            <p:cNvSpPr txBox="1"/>
            <p:nvPr/>
          </p:nvSpPr>
          <p:spPr>
            <a:xfrm>
              <a:off x="5061836" y="3382163"/>
              <a:ext cx="2431881" cy="493286"/>
            </a:xfrm>
            <a:prstGeom prst="rect">
              <a:avLst/>
            </a:prstGeom>
          </p:spPr>
          <p:txBody>
            <a:bodyPr lIns="0" tIns="0" rIns="0" bIns="0" rtlCol="0" anchor="t">
              <a:spAutoFit/>
            </a:bodyPr>
            <a:lstStyle/>
            <a:p>
              <a:pPr algn="l">
                <a:lnSpc>
                  <a:spcPts val="2985"/>
                </a:lnSpc>
              </a:pPr>
              <a:r>
                <a:rPr lang="en-US" sz="2132" b="1">
                  <a:solidFill>
                    <a:srgbClr val="0044B5"/>
                  </a:solidFill>
                  <a:latin typeface="Antonio 2 Bold"/>
                  <a:ea typeface="Antonio 2 Bold"/>
                  <a:cs typeface="Antonio 2 Bold"/>
                  <a:sym typeface="Antonio 2 Bold"/>
                </a:rPr>
                <a:t>PRIORITY PARTNER</a:t>
              </a:r>
            </a:p>
          </p:txBody>
        </p:sp>
        <p:sp>
          <p:nvSpPr>
            <p:cNvPr id="35" name="TextBox 35"/>
            <p:cNvSpPr txBox="1"/>
            <p:nvPr/>
          </p:nvSpPr>
          <p:spPr>
            <a:xfrm>
              <a:off x="728220" y="5154429"/>
              <a:ext cx="1767563" cy="820201"/>
            </a:xfrm>
            <a:prstGeom prst="rect">
              <a:avLst/>
            </a:prstGeom>
          </p:spPr>
          <p:txBody>
            <a:bodyPr lIns="0" tIns="0" rIns="0" bIns="0" rtlCol="0" anchor="t">
              <a:spAutoFit/>
            </a:bodyPr>
            <a:lstStyle/>
            <a:p>
              <a:pPr algn="ctr">
                <a:lnSpc>
                  <a:spcPts val="2599"/>
                </a:lnSpc>
              </a:pPr>
              <a:r>
                <a:rPr lang="en-US" sz="1333">
                  <a:solidFill>
                    <a:srgbClr val="0044B5"/>
                  </a:solidFill>
                  <a:latin typeface="Antonio 2"/>
                  <a:ea typeface="Antonio 2"/>
                  <a:cs typeface="Antonio 2"/>
                  <a:sym typeface="Antonio 2"/>
                </a:rPr>
                <a:t>Forensic Services Protecting Our Youth</a:t>
              </a:r>
            </a:p>
          </p:txBody>
        </p:sp>
        <p:sp>
          <p:nvSpPr>
            <p:cNvPr id="36" name="TextBox 36"/>
            <p:cNvSpPr txBox="1"/>
            <p:nvPr/>
          </p:nvSpPr>
          <p:spPr>
            <a:xfrm>
              <a:off x="1460419" y="8549384"/>
              <a:ext cx="1631749"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Pediatric Therapies</a:t>
              </a:r>
            </a:p>
          </p:txBody>
        </p:sp>
        <p:sp>
          <p:nvSpPr>
            <p:cNvPr id="37" name="TextBox 37"/>
            <p:cNvSpPr txBox="1"/>
            <p:nvPr/>
          </p:nvSpPr>
          <p:spPr>
            <a:xfrm>
              <a:off x="488415" y="11435994"/>
              <a:ext cx="2605345"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Ozarks Family Resource Center</a:t>
              </a:r>
            </a:p>
          </p:txBody>
        </p:sp>
        <p:sp>
          <p:nvSpPr>
            <p:cNvPr id="38" name="TextBox 38"/>
            <p:cNvSpPr txBox="1"/>
            <p:nvPr/>
          </p:nvSpPr>
          <p:spPr>
            <a:xfrm>
              <a:off x="384019" y="1851317"/>
              <a:ext cx="2818525" cy="916551"/>
            </a:xfrm>
            <a:prstGeom prst="rect">
              <a:avLst/>
            </a:prstGeom>
          </p:spPr>
          <p:txBody>
            <a:bodyPr lIns="0" tIns="0" rIns="0" bIns="0" rtlCol="0" anchor="t">
              <a:spAutoFit/>
            </a:bodyPr>
            <a:lstStyle/>
            <a:p>
              <a:pPr algn="ctr">
                <a:lnSpc>
                  <a:spcPts val="1299"/>
                </a:lnSpc>
              </a:pPr>
              <a:r>
                <a:rPr lang="en-US" sz="1333">
                  <a:solidFill>
                    <a:srgbClr val="0044B5"/>
                  </a:solidFill>
                  <a:latin typeface="Antonio 2"/>
                  <a:ea typeface="Antonio 2"/>
                  <a:cs typeface="Antonio 2"/>
                  <a:sym typeface="Antonio 2"/>
                </a:rPr>
                <a:t>Access to Mental Healthcare</a:t>
              </a:r>
            </a:p>
            <a:p>
              <a:pPr algn="ctr" rtl="1">
                <a:lnSpc>
                  <a:spcPts val="1299"/>
                </a:lnSpc>
              </a:pPr>
              <a:endParaRPr lang="en-US" sz="1333">
                <a:solidFill>
                  <a:srgbClr val="0044B5"/>
                </a:solidFill>
                <a:latin typeface="Antonio 2"/>
                <a:ea typeface="Antonio 2"/>
                <a:cs typeface="Antonio 2"/>
                <a:sym typeface="Antonio 2"/>
              </a:endParaRPr>
            </a:p>
            <a:p>
              <a:pPr algn="ctr">
                <a:lnSpc>
                  <a:spcPts val="1299"/>
                </a:lnSpc>
              </a:pPr>
              <a:r>
                <a:rPr lang="en-US" sz="1333">
                  <a:solidFill>
                    <a:srgbClr val="0044B5"/>
                  </a:solidFill>
                  <a:latin typeface="Antonio 2"/>
                  <a:ea typeface="Antonio 2"/>
                  <a:cs typeface="Antonio 2"/>
                  <a:sym typeface="Antonio 2"/>
                </a:rPr>
                <a:t>Parental Mental Health Wellness and Skills Enhancement Program</a:t>
              </a:r>
            </a:p>
          </p:txBody>
        </p:sp>
        <p:sp>
          <p:nvSpPr>
            <p:cNvPr id="39" name="TextBox 39"/>
            <p:cNvSpPr txBox="1"/>
            <p:nvPr/>
          </p:nvSpPr>
          <p:spPr>
            <a:xfrm>
              <a:off x="3787515" y="11981334"/>
              <a:ext cx="2410982"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Weekend Backpack Program</a:t>
              </a:r>
            </a:p>
          </p:txBody>
        </p:sp>
        <p:sp>
          <p:nvSpPr>
            <p:cNvPr id="40" name="TextBox 40"/>
            <p:cNvSpPr txBox="1"/>
            <p:nvPr/>
          </p:nvSpPr>
          <p:spPr>
            <a:xfrm>
              <a:off x="4057381" y="1932105"/>
              <a:ext cx="2598503" cy="608509"/>
            </a:xfrm>
            <a:prstGeom prst="rect">
              <a:avLst/>
            </a:prstGeom>
          </p:spPr>
          <p:txBody>
            <a:bodyPr lIns="0" tIns="0" rIns="0" bIns="0" rtlCol="0" anchor="t">
              <a:spAutoFit/>
            </a:bodyPr>
            <a:lstStyle/>
            <a:p>
              <a:pPr algn="ctr">
                <a:lnSpc>
                  <a:spcPts val="1799"/>
                </a:lnSpc>
              </a:pPr>
              <a:r>
                <a:rPr lang="en-US" sz="1333">
                  <a:solidFill>
                    <a:srgbClr val="0044B5"/>
                  </a:solidFill>
                  <a:latin typeface="Antonio 2"/>
                  <a:ea typeface="Antonio 2"/>
                  <a:cs typeface="Antonio 2"/>
                  <a:sym typeface="Antonio 2"/>
                </a:rPr>
                <a:t>Community-Based One-on-one Mentoring</a:t>
              </a:r>
            </a:p>
          </p:txBody>
        </p:sp>
        <p:sp>
          <p:nvSpPr>
            <p:cNvPr id="41" name="TextBox 41"/>
            <p:cNvSpPr txBox="1"/>
            <p:nvPr/>
          </p:nvSpPr>
          <p:spPr>
            <a:xfrm>
              <a:off x="5073505" y="8331852"/>
              <a:ext cx="2436488"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New Pathways for Good Dads</a:t>
              </a:r>
            </a:p>
          </p:txBody>
        </p:sp>
        <p:sp>
          <p:nvSpPr>
            <p:cNvPr id="42" name="TextBox 42"/>
            <p:cNvSpPr txBox="1"/>
            <p:nvPr/>
          </p:nvSpPr>
          <p:spPr>
            <a:xfrm>
              <a:off x="6985147" y="11932777"/>
              <a:ext cx="1438944"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Reading Tutoring</a:t>
              </a:r>
            </a:p>
          </p:txBody>
        </p:sp>
        <p:sp>
          <p:nvSpPr>
            <p:cNvPr id="43" name="TextBox 43"/>
            <p:cNvSpPr txBox="1"/>
            <p:nvPr/>
          </p:nvSpPr>
          <p:spPr>
            <a:xfrm>
              <a:off x="7496173" y="1866419"/>
              <a:ext cx="1584767"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Shape-up Program</a:t>
              </a:r>
            </a:p>
          </p:txBody>
        </p:sp>
        <p:sp>
          <p:nvSpPr>
            <p:cNvPr id="44" name="TextBox 44"/>
            <p:cNvSpPr txBox="1"/>
            <p:nvPr/>
          </p:nvSpPr>
          <p:spPr>
            <a:xfrm>
              <a:off x="9121757" y="8413303"/>
              <a:ext cx="2561293" cy="820201"/>
            </a:xfrm>
            <a:prstGeom prst="rect">
              <a:avLst/>
            </a:prstGeom>
          </p:spPr>
          <p:txBody>
            <a:bodyPr lIns="0" tIns="0" rIns="0" bIns="0" rtlCol="0" anchor="t">
              <a:spAutoFit/>
            </a:bodyPr>
            <a:lstStyle/>
            <a:p>
              <a:pPr algn="ctr">
                <a:lnSpc>
                  <a:spcPts val="2599"/>
                </a:lnSpc>
              </a:pPr>
              <a:r>
                <a:rPr lang="en-US" sz="1333">
                  <a:solidFill>
                    <a:srgbClr val="0044B5"/>
                  </a:solidFill>
                  <a:latin typeface="Antonio 2"/>
                  <a:ea typeface="Antonio 2"/>
                  <a:cs typeface="Antonio 2"/>
                  <a:sym typeface="Antonio 2"/>
                </a:rPr>
                <a:t>Community Outreach Program Emergency Shelter</a:t>
              </a:r>
            </a:p>
          </p:txBody>
        </p:sp>
        <p:sp>
          <p:nvSpPr>
            <p:cNvPr id="45" name="TextBox 45"/>
            <p:cNvSpPr txBox="1"/>
            <p:nvPr/>
          </p:nvSpPr>
          <p:spPr>
            <a:xfrm>
              <a:off x="10396180" y="1888677"/>
              <a:ext cx="1354058" cy="820201"/>
            </a:xfrm>
            <a:prstGeom prst="rect">
              <a:avLst/>
            </a:prstGeom>
          </p:spPr>
          <p:txBody>
            <a:bodyPr lIns="0" tIns="0" rIns="0" bIns="0" rtlCol="0" anchor="t">
              <a:spAutoFit/>
            </a:bodyPr>
            <a:lstStyle/>
            <a:p>
              <a:pPr algn="ctr">
                <a:lnSpc>
                  <a:spcPts val="2599"/>
                </a:lnSpc>
              </a:pPr>
              <a:r>
                <a:rPr lang="en-US" sz="1333">
                  <a:solidFill>
                    <a:srgbClr val="0044B5"/>
                  </a:solidFill>
                  <a:latin typeface="Antonio 2"/>
                  <a:ea typeface="Antonio 2"/>
                  <a:cs typeface="Antonio 2"/>
                  <a:sym typeface="Antonio 2"/>
                </a:rPr>
                <a:t>CASA Clubhouse Child Advocacy</a:t>
              </a:r>
            </a:p>
          </p:txBody>
        </p:sp>
        <p:sp>
          <p:nvSpPr>
            <p:cNvPr id="46" name="TextBox 46"/>
            <p:cNvSpPr txBox="1"/>
            <p:nvPr/>
          </p:nvSpPr>
          <p:spPr>
            <a:xfrm>
              <a:off x="9890370" y="11470433"/>
              <a:ext cx="2214010" cy="916551"/>
            </a:xfrm>
            <a:prstGeom prst="rect">
              <a:avLst/>
            </a:prstGeom>
          </p:spPr>
          <p:txBody>
            <a:bodyPr lIns="0" tIns="0" rIns="0" bIns="0" rtlCol="0" anchor="t">
              <a:spAutoFit/>
            </a:bodyPr>
            <a:lstStyle/>
            <a:p>
              <a:pPr algn="ctr">
                <a:lnSpc>
                  <a:spcPts val="1299"/>
                </a:lnSpc>
              </a:pPr>
              <a:r>
                <a:rPr lang="en-US" sz="1333">
                  <a:solidFill>
                    <a:srgbClr val="0044B5"/>
                  </a:solidFill>
                  <a:latin typeface="Antonio 2"/>
                  <a:ea typeface="Antonio 2"/>
                  <a:cs typeface="Antonio 2"/>
                  <a:sym typeface="Antonio 2"/>
                </a:rPr>
                <a:t>Counseling and Education</a:t>
              </a:r>
            </a:p>
            <a:p>
              <a:pPr algn="ctr" rtl="1">
                <a:lnSpc>
                  <a:spcPts val="1299"/>
                </a:lnSpc>
              </a:pPr>
              <a:endParaRPr lang="en-US" sz="1333">
                <a:solidFill>
                  <a:srgbClr val="0044B5"/>
                </a:solidFill>
                <a:latin typeface="Antonio 2"/>
                <a:ea typeface="Antonio 2"/>
                <a:cs typeface="Antonio 2"/>
                <a:sym typeface="Antonio 2"/>
              </a:endParaRPr>
            </a:p>
            <a:p>
              <a:pPr algn="ctr">
                <a:lnSpc>
                  <a:spcPts val="1299"/>
                </a:lnSpc>
              </a:pPr>
              <a:r>
                <a:rPr lang="en-US" sz="1333">
                  <a:solidFill>
                    <a:srgbClr val="0044B5"/>
                  </a:solidFill>
                  <a:latin typeface="Antonio 2"/>
                  <a:ea typeface="Antonio 2"/>
                  <a:cs typeface="Antonio 2"/>
                  <a:sym typeface="Antonio 2"/>
                </a:rPr>
                <a:t>Crisis Intervention and Advocacy</a:t>
              </a:r>
            </a:p>
          </p:txBody>
        </p:sp>
        <p:sp>
          <p:nvSpPr>
            <p:cNvPr id="47" name="TextBox 47"/>
            <p:cNvSpPr txBox="1"/>
            <p:nvPr/>
          </p:nvSpPr>
          <p:spPr>
            <a:xfrm>
              <a:off x="9402209" y="5209807"/>
              <a:ext cx="2893961" cy="313176"/>
            </a:xfrm>
            <a:prstGeom prst="rect">
              <a:avLst/>
            </a:prstGeom>
          </p:spPr>
          <p:txBody>
            <a:bodyPr lIns="0" tIns="0" rIns="0" bIns="0" rtlCol="0" anchor="t">
              <a:spAutoFit/>
            </a:bodyPr>
            <a:lstStyle/>
            <a:p>
              <a:pPr algn="l">
                <a:lnSpc>
                  <a:spcPts val="1866"/>
                </a:lnSpc>
              </a:pPr>
              <a:r>
                <a:rPr lang="en-US" sz="1333">
                  <a:solidFill>
                    <a:srgbClr val="0044B5"/>
                  </a:solidFill>
                  <a:latin typeface="Antonio 2"/>
                  <a:ea typeface="Antonio 2"/>
                  <a:cs typeface="Antonio 2"/>
                  <a:sym typeface="Antonio 2"/>
                </a:rPr>
                <a:t>Math and Reading Buddy Program</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7D2FF"/>
        </a:solidFill>
        <a:effectLst/>
      </p:bgPr>
    </p:bg>
    <p:spTree>
      <p:nvGrpSpPr>
        <p:cNvPr id="1" name=""/>
        <p:cNvGrpSpPr/>
        <p:nvPr/>
      </p:nvGrpSpPr>
      <p:grpSpPr>
        <a:xfrm>
          <a:off x="0" y="0"/>
          <a:ext cx="0" cy="0"/>
          <a:chOff x="0" y="0"/>
          <a:chExt cx="0" cy="0"/>
        </a:xfrm>
      </p:grpSpPr>
      <p:grpSp>
        <p:nvGrpSpPr>
          <p:cNvPr id="2" name="Group 2"/>
          <p:cNvGrpSpPr/>
          <p:nvPr/>
        </p:nvGrpSpPr>
        <p:grpSpPr>
          <a:xfrm>
            <a:off x="-225750" y="-759716"/>
            <a:ext cx="18924361" cy="3086100"/>
            <a:chOff x="0" y="0"/>
            <a:chExt cx="4984194" cy="812800"/>
          </a:xfrm>
        </p:grpSpPr>
        <p:sp>
          <p:nvSpPr>
            <p:cNvPr id="3" name="Freeform 3"/>
            <p:cNvSpPr/>
            <p:nvPr/>
          </p:nvSpPr>
          <p:spPr>
            <a:xfrm>
              <a:off x="0" y="0"/>
              <a:ext cx="4984194" cy="812800"/>
            </a:xfrm>
            <a:custGeom>
              <a:avLst/>
              <a:gdLst/>
              <a:ahLst/>
              <a:cxnLst/>
              <a:rect l="l" t="t" r="r" b="b"/>
              <a:pathLst>
                <a:path w="4984194" h="812800">
                  <a:moveTo>
                    <a:pt x="0" y="0"/>
                  </a:moveTo>
                  <a:lnTo>
                    <a:pt x="4984194" y="0"/>
                  </a:lnTo>
                  <a:lnTo>
                    <a:pt x="4984194" y="812800"/>
                  </a:lnTo>
                  <a:lnTo>
                    <a:pt x="0" y="812800"/>
                  </a:lnTo>
                  <a:close/>
                </a:path>
              </a:pathLst>
            </a:custGeom>
            <a:solidFill>
              <a:srgbClr val="FFFFFF"/>
            </a:solidFill>
          </p:spPr>
          <p:txBody>
            <a:bodyPr/>
            <a:lstStyle/>
            <a:p>
              <a:endParaRPr lang="en-US"/>
            </a:p>
          </p:txBody>
        </p:sp>
        <p:sp>
          <p:nvSpPr>
            <p:cNvPr id="4" name="TextBox 4"/>
            <p:cNvSpPr txBox="1"/>
            <p:nvPr/>
          </p:nvSpPr>
          <p:spPr>
            <a:xfrm>
              <a:off x="0" y="-47625"/>
              <a:ext cx="4984194" cy="860425"/>
            </a:xfrm>
            <a:prstGeom prst="rect">
              <a:avLst/>
            </a:prstGeom>
          </p:spPr>
          <p:txBody>
            <a:bodyPr lIns="50800" tIns="50800" rIns="50800" bIns="50800" rtlCol="0" anchor="ctr"/>
            <a:lstStyle/>
            <a:p>
              <a:pPr algn="ctr">
                <a:lnSpc>
                  <a:spcPts val="3032"/>
                </a:lnSpc>
              </a:pPr>
              <a:endParaRPr/>
            </a:p>
          </p:txBody>
        </p:sp>
      </p:grpSp>
      <p:sp>
        <p:nvSpPr>
          <p:cNvPr id="5" name="AutoShape 5"/>
          <p:cNvSpPr/>
          <p:nvPr/>
        </p:nvSpPr>
        <p:spPr>
          <a:xfrm flipV="1">
            <a:off x="6756238" y="5123798"/>
            <a:ext cx="11522237" cy="0"/>
          </a:xfrm>
          <a:prstGeom prst="line">
            <a:avLst/>
          </a:prstGeom>
          <a:ln w="38100" cap="flat">
            <a:solidFill>
              <a:srgbClr val="5082F0"/>
            </a:solidFill>
            <a:prstDash val="solid"/>
            <a:headEnd type="none" w="sm" len="sm"/>
            <a:tailEnd type="none" w="sm" len="sm"/>
          </a:ln>
        </p:spPr>
        <p:txBody>
          <a:bodyPr/>
          <a:lstStyle/>
          <a:p>
            <a:endParaRPr lang="en-US"/>
          </a:p>
        </p:txBody>
      </p:sp>
      <p:grpSp>
        <p:nvGrpSpPr>
          <p:cNvPr id="6" name="Group 6"/>
          <p:cNvGrpSpPr/>
          <p:nvPr/>
        </p:nvGrpSpPr>
        <p:grpSpPr>
          <a:xfrm>
            <a:off x="-1188626" y="759214"/>
            <a:ext cx="8955034" cy="8339376"/>
            <a:chOff x="0" y="0"/>
            <a:chExt cx="11940046" cy="11119168"/>
          </a:xfrm>
        </p:grpSpPr>
        <p:sp>
          <p:nvSpPr>
            <p:cNvPr id="7" name="Freeform 7"/>
            <p:cNvSpPr/>
            <p:nvPr/>
          </p:nvSpPr>
          <p:spPr>
            <a:xfrm>
              <a:off x="0" y="0"/>
              <a:ext cx="11940046" cy="11119168"/>
            </a:xfrm>
            <a:custGeom>
              <a:avLst/>
              <a:gdLst/>
              <a:ahLst/>
              <a:cxnLst/>
              <a:rect l="l" t="t" r="r" b="b"/>
              <a:pathLst>
                <a:path w="11940046" h="11119168">
                  <a:moveTo>
                    <a:pt x="0" y="0"/>
                  </a:moveTo>
                  <a:lnTo>
                    <a:pt x="11940046" y="0"/>
                  </a:lnTo>
                  <a:lnTo>
                    <a:pt x="11940046" y="11119168"/>
                  </a:lnTo>
                  <a:lnTo>
                    <a:pt x="0" y="11119168"/>
                  </a:lnTo>
                  <a:lnTo>
                    <a:pt x="0" y="0"/>
                  </a:lnTo>
                  <a:close/>
                </a:path>
              </a:pathLst>
            </a:custGeom>
            <a:blipFill>
              <a:blip r:embed="rId2"/>
              <a:stretch>
                <a:fillRect/>
              </a:stretch>
            </a:blipFill>
          </p:spPr>
          <p:txBody>
            <a:bodyPr/>
            <a:lstStyle/>
            <a:p>
              <a:endParaRPr lang="en-US"/>
            </a:p>
          </p:txBody>
        </p:sp>
        <p:grpSp>
          <p:nvGrpSpPr>
            <p:cNvPr id="8" name="Group 8"/>
            <p:cNvGrpSpPr/>
            <p:nvPr/>
          </p:nvGrpSpPr>
          <p:grpSpPr>
            <a:xfrm>
              <a:off x="2244371" y="1831755"/>
              <a:ext cx="7451305" cy="7376410"/>
              <a:chOff x="0" y="0"/>
              <a:chExt cx="812800" cy="804630"/>
            </a:xfrm>
          </p:grpSpPr>
          <p:sp>
            <p:nvSpPr>
              <p:cNvPr id="9" name="Freeform 9"/>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3"/>
                <a:stretch>
                  <a:fillRect l="-28497" r="-20265"/>
                </a:stretch>
              </a:blipFill>
            </p:spPr>
            <p:txBody>
              <a:bodyPr/>
              <a:lstStyle/>
              <a:p>
                <a:endParaRPr lang="en-US"/>
              </a:p>
            </p:txBody>
          </p:sp>
        </p:grpSp>
      </p:grpSp>
      <p:grpSp>
        <p:nvGrpSpPr>
          <p:cNvPr id="10" name="Group 10"/>
          <p:cNvGrpSpPr/>
          <p:nvPr/>
        </p:nvGrpSpPr>
        <p:grpSpPr>
          <a:xfrm>
            <a:off x="13858550" y="7889487"/>
            <a:ext cx="2022210" cy="2001885"/>
            <a:chOff x="0" y="0"/>
            <a:chExt cx="812800" cy="804630"/>
          </a:xfrm>
        </p:grpSpPr>
        <p:sp>
          <p:nvSpPr>
            <p:cNvPr id="11" name="Freeform 11"/>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4"/>
              <a:stretch>
                <a:fillRect l="-19563" r="-12589"/>
              </a:stretch>
            </a:blipFill>
          </p:spPr>
          <p:txBody>
            <a:bodyPr/>
            <a:lstStyle/>
            <a:p>
              <a:endParaRPr lang="en-US"/>
            </a:p>
          </p:txBody>
        </p:sp>
      </p:grpSp>
      <p:sp>
        <p:nvSpPr>
          <p:cNvPr id="12" name="AutoShape 12"/>
          <p:cNvSpPr/>
          <p:nvPr/>
        </p:nvSpPr>
        <p:spPr>
          <a:xfrm>
            <a:off x="11091953" y="7667560"/>
            <a:ext cx="7196047" cy="0"/>
          </a:xfrm>
          <a:prstGeom prst="line">
            <a:avLst/>
          </a:prstGeom>
          <a:ln w="38100" cap="flat">
            <a:solidFill>
              <a:srgbClr val="5082F0"/>
            </a:solidFill>
            <a:prstDash val="solid"/>
            <a:headEnd type="none" w="sm" len="sm"/>
            <a:tailEnd type="none" w="sm" len="sm"/>
          </a:ln>
        </p:spPr>
        <p:txBody>
          <a:bodyPr/>
          <a:lstStyle/>
          <a:p>
            <a:endParaRPr lang="en-US"/>
          </a:p>
        </p:txBody>
      </p:sp>
      <p:sp>
        <p:nvSpPr>
          <p:cNvPr id="13" name="AutoShape 13"/>
          <p:cNvSpPr/>
          <p:nvPr/>
        </p:nvSpPr>
        <p:spPr>
          <a:xfrm>
            <a:off x="11091953" y="5123798"/>
            <a:ext cx="0" cy="5163183"/>
          </a:xfrm>
          <a:prstGeom prst="line">
            <a:avLst/>
          </a:prstGeom>
          <a:ln w="38100" cap="flat">
            <a:solidFill>
              <a:srgbClr val="5082F0"/>
            </a:solidFill>
            <a:prstDash val="solid"/>
            <a:headEnd type="none" w="sm" len="sm"/>
            <a:tailEnd type="none" w="sm" len="sm"/>
          </a:ln>
        </p:spPr>
        <p:txBody>
          <a:bodyPr/>
          <a:lstStyle/>
          <a:p>
            <a:endParaRPr lang="en-US"/>
          </a:p>
        </p:txBody>
      </p:sp>
      <p:sp>
        <p:nvSpPr>
          <p:cNvPr id="14" name="AutoShape 14"/>
          <p:cNvSpPr/>
          <p:nvPr/>
        </p:nvSpPr>
        <p:spPr>
          <a:xfrm>
            <a:off x="4856727" y="7993469"/>
            <a:ext cx="19410" cy="3408053"/>
          </a:xfrm>
          <a:prstGeom prst="line">
            <a:avLst/>
          </a:prstGeom>
          <a:ln w="38100" cap="flat">
            <a:solidFill>
              <a:srgbClr val="5082F0"/>
            </a:solidFill>
            <a:prstDash val="solid"/>
            <a:headEnd type="none" w="sm" len="sm"/>
            <a:tailEnd type="none" w="sm" len="sm"/>
          </a:ln>
        </p:spPr>
        <p:txBody>
          <a:bodyPr/>
          <a:lstStyle/>
          <a:p>
            <a:endParaRPr lang="en-US"/>
          </a:p>
        </p:txBody>
      </p:sp>
      <p:grpSp>
        <p:nvGrpSpPr>
          <p:cNvPr id="15" name="Group 15"/>
          <p:cNvGrpSpPr/>
          <p:nvPr/>
        </p:nvGrpSpPr>
        <p:grpSpPr>
          <a:xfrm>
            <a:off x="12129533" y="760265"/>
            <a:ext cx="5129767" cy="1186887"/>
            <a:chOff x="0" y="0"/>
            <a:chExt cx="6839690" cy="1582516"/>
          </a:xfrm>
        </p:grpSpPr>
        <p:grpSp>
          <p:nvGrpSpPr>
            <p:cNvPr id="16" name="Group 16"/>
            <p:cNvGrpSpPr/>
            <p:nvPr/>
          </p:nvGrpSpPr>
          <p:grpSpPr>
            <a:xfrm>
              <a:off x="91184" y="166109"/>
              <a:ext cx="1192475" cy="119247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8" name="TextBox 18"/>
              <p:cNvSpPr txBox="1"/>
              <p:nvPr/>
            </p:nvSpPr>
            <p:spPr>
              <a:xfrm>
                <a:off x="76200" y="38100"/>
                <a:ext cx="660400" cy="698500"/>
              </a:xfrm>
              <a:prstGeom prst="rect">
                <a:avLst/>
              </a:prstGeom>
            </p:spPr>
            <p:txBody>
              <a:bodyPr lIns="42157" tIns="42157" rIns="42157" bIns="42157" rtlCol="0" anchor="ctr"/>
              <a:lstStyle/>
              <a:p>
                <a:pPr algn="ctr">
                  <a:lnSpc>
                    <a:spcPts val="3359"/>
                  </a:lnSpc>
                </a:pPr>
                <a:endParaRPr/>
              </a:p>
            </p:txBody>
          </p:sp>
        </p:grpSp>
        <p:sp>
          <p:nvSpPr>
            <p:cNvPr id="19" name="Freeform 19"/>
            <p:cNvSpPr/>
            <p:nvPr/>
          </p:nvSpPr>
          <p:spPr>
            <a:xfrm>
              <a:off x="0" y="0"/>
              <a:ext cx="6839690" cy="1582516"/>
            </a:xfrm>
            <a:custGeom>
              <a:avLst/>
              <a:gdLst/>
              <a:ahLst/>
              <a:cxnLst/>
              <a:rect l="l" t="t" r="r" b="b"/>
              <a:pathLst>
                <a:path w="6839690" h="1582516">
                  <a:moveTo>
                    <a:pt x="0" y="0"/>
                  </a:moveTo>
                  <a:lnTo>
                    <a:pt x="6839690" y="0"/>
                  </a:lnTo>
                  <a:lnTo>
                    <a:pt x="6839690" y="1582516"/>
                  </a:lnTo>
                  <a:lnTo>
                    <a:pt x="0" y="1582516"/>
                  </a:lnTo>
                  <a:lnTo>
                    <a:pt x="0" y="0"/>
                  </a:lnTo>
                  <a:close/>
                </a:path>
              </a:pathLst>
            </a:custGeom>
            <a:blipFill>
              <a:blip r:embed="rId5"/>
              <a:stretch>
                <a:fillRect l="-1372" t="-80669" r="-1597" b="-69663"/>
              </a:stretch>
            </a:blipFill>
            <a:ln cap="sq">
              <a:noFill/>
              <a:prstDash val="solid"/>
              <a:miter/>
            </a:ln>
          </p:spPr>
          <p:txBody>
            <a:bodyPr/>
            <a:lstStyle/>
            <a:p>
              <a:endParaRPr lang="en-US"/>
            </a:p>
          </p:txBody>
        </p:sp>
      </p:grpSp>
      <p:sp>
        <p:nvSpPr>
          <p:cNvPr id="20" name="TextBox 20"/>
          <p:cNvSpPr txBox="1"/>
          <p:nvPr/>
        </p:nvSpPr>
        <p:spPr>
          <a:xfrm>
            <a:off x="11742388" y="7926685"/>
            <a:ext cx="1981746" cy="1021220"/>
          </a:xfrm>
          <a:prstGeom prst="rect">
            <a:avLst/>
          </a:prstGeom>
        </p:spPr>
        <p:txBody>
          <a:bodyPr lIns="0" tIns="0" rIns="0" bIns="0" rtlCol="0" anchor="t">
            <a:spAutoFit/>
          </a:bodyPr>
          <a:lstStyle/>
          <a:p>
            <a:pPr algn="r">
              <a:lnSpc>
                <a:spcPts val="8204"/>
              </a:lnSpc>
            </a:pPr>
            <a:r>
              <a:rPr lang="en-US" sz="6311" b="1" spc="-56">
                <a:solidFill>
                  <a:srgbClr val="FFFFFF"/>
                </a:solidFill>
                <a:latin typeface="Antonio 1 Bold"/>
                <a:ea typeface="Antonio 1 Bold"/>
                <a:cs typeface="Antonio 1 Bold"/>
                <a:sym typeface="Antonio 1 Bold"/>
              </a:rPr>
              <a:t>11,453</a:t>
            </a:r>
          </a:p>
        </p:txBody>
      </p:sp>
      <p:grpSp>
        <p:nvGrpSpPr>
          <p:cNvPr id="21" name="Group 21"/>
          <p:cNvGrpSpPr/>
          <p:nvPr/>
        </p:nvGrpSpPr>
        <p:grpSpPr>
          <a:xfrm>
            <a:off x="12576403" y="5368526"/>
            <a:ext cx="2150674" cy="2129057"/>
            <a:chOff x="0" y="0"/>
            <a:chExt cx="812800" cy="804630"/>
          </a:xfrm>
        </p:grpSpPr>
        <p:sp>
          <p:nvSpPr>
            <p:cNvPr id="22" name="Freeform 22"/>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6"/>
              <a:stretch>
                <a:fillRect l="-24381" r="-24381"/>
              </a:stretch>
            </a:blipFill>
          </p:spPr>
          <p:txBody>
            <a:bodyPr/>
            <a:lstStyle/>
            <a:p>
              <a:endParaRPr lang="en-US"/>
            </a:p>
          </p:txBody>
        </p:sp>
      </p:grpSp>
      <p:sp>
        <p:nvSpPr>
          <p:cNvPr id="23" name="TextBox 23"/>
          <p:cNvSpPr txBox="1"/>
          <p:nvPr/>
        </p:nvSpPr>
        <p:spPr>
          <a:xfrm>
            <a:off x="14910203" y="6452105"/>
            <a:ext cx="2349097" cy="793972"/>
          </a:xfrm>
          <a:prstGeom prst="rect">
            <a:avLst/>
          </a:prstGeom>
        </p:spPr>
        <p:txBody>
          <a:bodyPr lIns="0" tIns="0" rIns="0" bIns="0" rtlCol="0" anchor="t">
            <a:spAutoFit/>
          </a:bodyPr>
          <a:lstStyle/>
          <a:p>
            <a:pPr algn="l">
              <a:lnSpc>
                <a:spcPts val="2169"/>
              </a:lnSpc>
            </a:pPr>
            <a:r>
              <a:rPr lang="en-US" sz="1937" b="1">
                <a:solidFill>
                  <a:srgbClr val="0044B5"/>
                </a:solidFill>
                <a:latin typeface="Antonio 1 Bold"/>
                <a:ea typeface="Antonio 1 Bold"/>
                <a:cs typeface="Antonio 1 Bold"/>
                <a:sym typeface="Antonio 1 Bold"/>
              </a:rPr>
              <a:t>PEOPLE SERVED THROUGH FOOD &amp; NUTRITIION ASSISTANCE PROGRAMS</a:t>
            </a:r>
          </a:p>
        </p:txBody>
      </p:sp>
      <p:sp>
        <p:nvSpPr>
          <p:cNvPr id="24" name="TextBox 24"/>
          <p:cNvSpPr txBox="1"/>
          <p:nvPr/>
        </p:nvSpPr>
        <p:spPr>
          <a:xfrm>
            <a:off x="14918974" y="5311376"/>
            <a:ext cx="1923573" cy="1094428"/>
          </a:xfrm>
          <a:prstGeom prst="rect">
            <a:avLst/>
          </a:prstGeom>
        </p:spPr>
        <p:txBody>
          <a:bodyPr lIns="0" tIns="0" rIns="0" bIns="0" rtlCol="0" anchor="t">
            <a:spAutoFit/>
          </a:bodyPr>
          <a:lstStyle/>
          <a:p>
            <a:pPr algn="l">
              <a:lnSpc>
                <a:spcPts val="8871"/>
              </a:lnSpc>
            </a:pPr>
            <a:r>
              <a:rPr lang="en-US" sz="6824" b="1" spc="-61">
                <a:solidFill>
                  <a:srgbClr val="FFFFFF"/>
                </a:solidFill>
                <a:latin typeface="Antonio 1 Bold"/>
                <a:ea typeface="Antonio 1 Bold"/>
                <a:cs typeface="Antonio 1 Bold"/>
                <a:sym typeface="Antonio 1 Bold"/>
              </a:rPr>
              <a:t>4,371</a:t>
            </a:r>
          </a:p>
        </p:txBody>
      </p:sp>
      <p:grpSp>
        <p:nvGrpSpPr>
          <p:cNvPr id="25" name="Group 25"/>
          <p:cNvGrpSpPr/>
          <p:nvPr/>
        </p:nvGrpSpPr>
        <p:grpSpPr>
          <a:xfrm>
            <a:off x="8340782" y="2574331"/>
            <a:ext cx="6803213" cy="2035118"/>
            <a:chOff x="0" y="-133350"/>
            <a:chExt cx="9070950" cy="2713490"/>
          </a:xfrm>
        </p:grpSpPr>
        <p:sp>
          <p:nvSpPr>
            <p:cNvPr id="26" name="TextBox 26"/>
            <p:cNvSpPr txBox="1"/>
            <p:nvPr/>
          </p:nvSpPr>
          <p:spPr>
            <a:xfrm>
              <a:off x="0" y="-133350"/>
              <a:ext cx="6226617" cy="2713490"/>
            </a:xfrm>
            <a:prstGeom prst="rect">
              <a:avLst/>
            </a:prstGeom>
          </p:spPr>
          <p:txBody>
            <a:bodyPr lIns="0" tIns="0" rIns="0" bIns="0" rtlCol="0" anchor="t">
              <a:spAutoFit/>
            </a:bodyPr>
            <a:lstStyle/>
            <a:p>
              <a:pPr algn="r">
                <a:lnSpc>
                  <a:spcPts val="16904"/>
                </a:lnSpc>
              </a:pPr>
              <a:r>
                <a:rPr lang="en-US" sz="13003" b="1">
                  <a:solidFill>
                    <a:srgbClr val="FFFFFF"/>
                  </a:solidFill>
                  <a:latin typeface="Antonio 1 Bold"/>
                  <a:ea typeface="Antonio 1 Bold"/>
                  <a:cs typeface="Antonio 1 Bold"/>
                  <a:sym typeface="Antonio 1 Bold"/>
                </a:rPr>
                <a:t>41,126</a:t>
              </a:r>
            </a:p>
          </p:txBody>
        </p:sp>
        <p:sp>
          <p:nvSpPr>
            <p:cNvPr id="27" name="TextBox 27"/>
            <p:cNvSpPr txBox="1"/>
            <p:nvPr/>
          </p:nvSpPr>
          <p:spPr>
            <a:xfrm>
              <a:off x="6471836" y="332611"/>
              <a:ext cx="2599114" cy="1891459"/>
            </a:xfrm>
            <a:prstGeom prst="rect">
              <a:avLst/>
            </a:prstGeom>
          </p:spPr>
          <p:txBody>
            <a:bodyPr lIns="0" tIns="0" rIns="0" bIns="0" rtlCol="0" anchor="t">
              <a:spAutoFit/>
            </a:bodyPr>
            <a:lstStyle/>
            <a:p>
              <a:pPr algn="l">
                <a:lnSpc>
                  <a:spcPts val="3600"/>
                </a:lnSpc>
              </a:pPr>
              <a:r>
                <a:rPr lang="en-US" sz="3750" b="1">
                  <a:solidFill>
                    <a:srgbClr val="0044B5"/>
                  </a:solidFill>
                  <a:latin typeface="Antonio 1 Bold"/>
                  <a:ea typeface="Antonio 1 Bold"/>
                  <a:cs typeface="Antonio 1 Bold"/>
                  <a:sym typeface="Antonio 1 Bold"/>
                </a:rPr>
                <a:t>TOTAL LIVES IMPACTED</a:t>
              </a:r>
            </a:p>
          </p:txBody>
        </p:sp>
        <p:sp>
          <p:nvSpPr>
            <p:cNvPr id="28" name="TextBox 28"/>
            <p:cNvSpPr txBox="1"/>
            <p:nvPr/>
          </p:nvSpPr>
          <p:spPr>
            <a:xfrm>
              <a:off x="6516450" y="2224069"/>
              <a:ext cx="2254471" cy="284693"/>
            </a:xfrm>
            <a:prstGeom prst="rect">
              <a:avLst/>
            </a:prstGeom>
          </p:spPr>
          <p:txBody>
            <a:bodyPr wrap="square" lIns="0" tIns="0" rIns="0" bIns="0" rtlCol="0" anchor="t">
              <a:spAutoFit/>
            </a:bodyPr>
            <a:lstStyle/>
            <a:p>
              <a:pPr algn="ctr">
                <a:lnSpc>
                  <a:spcPts val="1689"/>
                </a:lnSpc>
                <a:spcBef>
                  <a:spcPct val="0"/>
                </a:spcBef>
              </a:pPr>
              <a:r>
                <a:rPr lang="en-US" sz="1299" b="1" dirty="0">
                  <a:solidFill>
                    <a:srgbClr val="0044B5"/>
                  </a:solidFill>
                  <a:latin typeface="Palanquin 2 Bold"/>
                  <a:ea typeface="Palanquin 2 Bold"/>
                  <a:cs typeface="Palanquin 2 Bold"/>
                  <a:sym typeface="Palanquin 2 Bold"/>
                </a:rPr>
                <a:t>July 2025 - June 2026</a:t>
              </a:r>
            </a:p>
          </p:txBody>
        </p:sp>
      </p:grpSp>
      <p:sp>
        <p:nvSpPr>
          <p:cNvPr id="29" name="TextBox 29"/>
          <p:cNvSpPr txBox="1"/>
          <p:nvPr/>
        </p:nvSpPr>
        <p:spPr>
          <a:xfrm>
            <a:off x="11742388" y="8995531"/>
            <a:ext cx="1981746" cy="795034"/>
          </a:xfrm>
          <a:prstGeom prst="rect">
            <a:avLst/>
          </a:prstGeom>
        </p:spPr>
        <p:txBody>
          <a:bodyPr lIns="0" tIns="0" rIns="0" bIns="0" rtlCol="0" anchor="t">
            <a:spAutoFit/>
          </a:bodyPr>
          <a:lstStyle/>
          <a:p>
            <a:pPr algn="r">
              <a:lnSpc>
                <a:spcPts val="2176"/>
              </a:lnSpc>
            </a:pPr>
            <a:r>
              <a:rPr lang="en-US" sz="1783" b="1">
                <a:solidFill>
                  <a:srgbClr val="0044B5"/>
                </a:solidFill>
                <a:latin typeface="Antonio 1 Bold"/>
                <a:ea typeface="Antonio 1 Bold"/>
                <a:cs typeface="Antonio 1 Bold"/>
                <a:sym typeface="Antonio 1 Bold"/>
              </a:rPr>
              <a:t>STUDENTS SERVED THROUGH OUT-OF-SCHOOL SUPPORTS</a:t>
            </a:r>
          </a:p>
        </p:txBody>
      </p:sp>
      <p:grpSp>
        <p:nvGrpSpPr>
          <p:cNvPr id="30" name="Group 30"/>
          <p:cNvGrpSpPr/>
          <p:nvPr/>
        </p:nvGrpSpPr>
        <p:grpSpPr>
          <a:xfrm>
            <a:off x="5362880" y="6433055"/>
            <a:ext cx="2853930" cy="2825245"/>
            <a:chOff x="0" y="0"/>
            <a:chExt cx="812800" cy="804630"/>
          </a:xfrm>
        </p:grpSpPr>
        <p:sp>
          <p:nvSpPr>
            <p:cNvPr id="31" name="Freeform 31"/>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7"/>
              <a:stretch>
                <a:fillRect l="-10127" r="-38635"/>
              </a:stretch>
            </a:blipFill>
          </p:spPr>
          <p:txBody>
            <a:bodyPr/>
            <a:lstStyle/>
            <a:p>
              <a:endParaRPr lang="en-US"/>
            </a:p>
          </p:txBody>
        </p:sp>
      </p:grpSp>
      <p:sp>
        <p:nvSpPr>
          <p:cNvPr id="32" name="TextBox 32"/>
          <p:cNvSpPr txBox="1"/>
          <p:nvPr/>
        </p:nvSpPr>
        <p:spPr>
          <a:xfrm>
            <a:off x="8428284" y="6697696"/>
            <a:ext cx="2971538" cy="1147982"/>
          </a:xfrm>
          <a:prstGeom prst="rect">
            <a:avLst/>
          </a:prstGeom>
        </p:spPr>
        <p:txBody>
          <a:bodyPr lIns="0" tIns="0" rIns="0" bIns="0" rtlCol="0" anchor="t">
            <a:spAutoFit/>
          </a:bodyPr>
          <a:lstStyle/>
          <a:p>
            <a:pPr algn="l">
              <a:lnSpc>
                <a:spcPts val="9240"/>
              </a:lnSpc>
            </a:pPr>
            <a:r>
              <a:rPr lang="en-US" sz="7107" b="1" spc="-63">
                <a:solidFill>
                  <a:srgbClr val="FFFFFF"/>
                </a:solidFill>
                <a:latin typeface="Antonio 1 Bold"/>
                <a:ea typeface="Antonio 1 Bold"/>
                <a:cs typeface="Antonio 1 Bold"/>
                <a:sym typeface="Antonio 1 Bold"/>
              </a:rPr>
              <a:t>20,249</a:t>
            </a:r>
          </a:p>
        </p:txBody>
      </p:sp>
      <p:sp>
        <p:nvSpPr>
          <p:cNvPr id="33" name="TextBox 33"/>
          <p:cNvSpPr txBox="1"/>
          <p:nvPr/>
        </p:nvSpPr>
        <p:spPr>
          <a:xfrm>
            <a:off x="8428284" y="7836153"/>
            <a:ext cx="2131195" cy="932684"/>
          </a:xfrm>
          <a:prstGeom prst="rect">
            <a:avLst/>
          </a:prstGeom>
        </p:spPr>
        <p:txBody>
          <a:bodyPr lIns="0" tIns="0" rIns="0" bIns="0" rtlCol="0" anchor="t">
            <a:spAutoFit/>
          </a:bodyPr>
          <a:lstStyle/>
          <a:p>
            <a:pPr algn="l">
              <a:lnSpc>
                <a:spcPts val="2496"/>
              </a:lnSpc>
            </a:pPr>
            <a:r>
              <a:rPr lang="en-US" sz="1950" b="1">
                <a:solidFill>
                  <a:srgbClr val="0044B5"/>
                </a:solidFill>
                <a:latin typeface="Antonio 1 Bold"/>
                <a:ea typeface="Antonio 1 Bold"/>
                <a:cs typeface="Antonio 1 Bold"/>
                <a:sym typeface="Antonio 1 Bold"/>
              </a:rPr>
              <a:t>FAMILIES SERVED WITH CHILD DEVELOPMENT SUPPORTS</a:t>
            </a:r>
          </a:p>
        </p:txBody>
      </p:sp>
      <p:sp>
        <p:nvSpPr>
          <p:cNvPr id="34" name="TextBox 34"/>
          <p:cNvSpPr txBox="1"/>
          <p:nvPr/>
        </p:nvSpPr>
        <p:spPr>
          <a:xfrm>
            <a:off x="5661179" y="461145"/>
            <a:ext cx="6081209" cy="1604151"/>
          </a:xfrm>
          <a:prstGeom prst="rect">
            <a:avLst/>
          </a:prstGeom>
        </p:spPr>
        <p:txBody>
          <a:bodyPr lIns="0" tIns="0" rIns="0" bIns="0" rtlCol="0" anchor="t">
            <a:spAutoFit/>
          </a:bodyPr>
          <a:lstStyle/>
          <a:p>
            <a:pPr algn="just">
              <a:lnSpc>
                <a:spcPts val="13098"/>
              </a:lnSpc>
            </a:pPr>
            <a:r>
              <a:rPr lang="en-US" sz="9356" b="1">
                <a:solidFill>
                  <a:srgbClr val="0044B5"/>
                </a:solidFill>
                <a:latin typeface="Antonio 1 Bold"/>
                <a:ea typeface="Antonio 1 Bold"/>
                <a:cs typeface="Antonio 1 Bold"/>
                <a:sym typeface="Antonio 1 Bold"/>
              </a:rPr>
              <a:t>YOUR IMPACT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7D2FF"/>
        </a:solidFill>
        <a:effectLst/>
      </p:bgPr>
    </p:bg>
    <p:spTree>
      <p:nvGrpSpPr>
        <p:cNvPr id="1" name=""/>
        <p:cNvGrpSpPr/>
        <p:nvPr/>
      </p:nvGrpSpPr>
      <p:grpSpPr>
        <a:xfrm>
          <a:off x="0" y="0"/>
          <a:ext cx="0" cy="0"/>
          <a:chOff x="0" y="0"/>
          <a:chExt cx="0" cy="0"/>
        </a:xfrm>
      </p:grpSpPr>
      <p:grpSp>
        <p:nvGrpSpPr>
          <p:cNvPr id="2" name="Group 2"/>
          <p:cNvGrpSpPr/>
          <p:nvPr/>
        </p:nvGrpSpPr>
        <p:grpSpPr>
          <a:xfrm>
            <a:off x="1581856" y="482524"/>
            <a:ext cx="6567266" cy="2245103"/>
            <a:chOff x="0" y="0"/>
            <a:chExt cx="1729650" cy="591303"/>
          </a:xfrm>
        </p:grpSpPr>
        <p:sp>
          <p:nvSpPr>
            <p:cNvPr id="3" name="Freeform 3"/>
            <p:cNvSpPr/>
            <p:nvPr/>
          </p:nvSpPr>
          <p:spPr>
            <a:xfrm>
              <a:off x="0" y="0"/>
              <a:ext cx="1729650" cy="591303"/>
            </a:xfrm>
            <a:custGeom>
              <a:avLst/>
              <a:gdLst/>
              <a:ahLst/>
              <a:cxnLst/>
              <a:rect l="l" t="t" r="r" b="b"/>
              <a:pathLst>
                <a:path w="1729650" h="591303">
                  <a:moveTo>
                    <a:pt x="37724" y="0"/>
                  </a:moveTo>
                  <a:lnTo>
                    <a:pt x="1691927" y="0"/>
                  </a:lnTo>
                  <a:cubicBezTo>
                    <a:pt x="1712761" y="0"/>
                    <a:pt x="1729650" y="16889"/>
                    <a:pt x="1729650" y="37724"/>
                  </a:cubicBezTo>
                  <a:lnTo>
                    <a:pt x="1729650" y="553579"/>
                  </a:lnTo>
                  <a:cubicBezTo>
                    <a:pt x="1729650" y="574413"/>
                    <a:pt x="1712761" y="591303"/>
                    <a:pt x="1691927" y="591303"/>
                  </a:cubicBezTo>
                  <a:lnTo>
                    <a:pt x="37724" y="591303"/>
                  </a:lnTo>
                  <a:cubicBezTo>
                    <a:pt x="16889" y="591303"/>
                    <a:pt x="0" y="574413"/>
                    <a:pt x="0" y="553579"/>
                  </a:cubicBezTo>
                  <a:lnTo>
                    <a:pt x="0" y="37724"/>
                  </a:lnTo>
                  <a:cubicBezTo>
                    <a:pt x="0" y="16889"/>
                    <a:pt x="16889" y="0"/>
                    <a:pt x="37724" y="0"/>
                  </a:cubicBezTo>
                  <a:close/>
                </a:path>
              </a:pathLst>
            </a:custGeom>
            <a:solidFill>
              <a:srgbClr val="FFFFFF"/>
            </a:solidFill>
          </p:spPr>
          <p:txBody>
            <a:bodyPr/>
            <a:lstStyle/>
            <a:p>
              <a:endParaRPr lang="en-US"/>
            </a:p>
          </p:txBody>
        </p:sp>
        <p:sp>
          <p:nvSpPr>
            <p:cNvPr id="4" name="TextBox 4"/>
            <p:cNvSpPr txBox="1"/>
            <p:nvPr/>
          </p:nvSpPr>
          <p:spPr>
            <a:xfrm>
              <a:off x="0" y="-38100"/>
              <a:ext cx="1729650" cy="629403"/>
            </a:xfrm>
            <a:prstGeom prst="rect">
              <a:avLst/>
            </a:prstGeom>
          </p:spPr>
          <p:txBody>
            <a:bodyPr lIns="50800" tIns="50800" rIns="50800" bIns="50800" rtlCol="0" anchor="ctr"/>
            <a:lstStyle/>
            <a:p>
              <a:pPr algn="ctr">
                <a:lnSpc>
                  <a:spcPts val="3437"/>
                </a:lnSpc>
              </a:pPr>
              <a:endParaRPr/>
            </a:p>
          </p:txBody>
        </p:sp>
      </p:grpSp>
      <p:sp>
        <p:nvSpPr>
          <p:cNvPr id="5" name="TextBox 5"/>
          <p:cNvSpPr txBox="1"/>
          <p:nvPr/>
        </p:nvSpPr>
        <p:spPr>
          <a:xfrm>
            <a:off x="5148740" y="2244396"/>
            <a:ext cx="3159863" cy="331677"/>
          </a:xfrm>
          <a:prstGeom prst="rect">
            <a:avLst/>
          </a:prstGeom>
        </p:spPr>
        <p:txBody>
          <a:bodyPr lIns="0" tIns="0" rIns="0" bIns="0" rtlCol="0" anchor="t">
            <a:spAutoFit/>
          </a:bodyPr>
          <a:lstStyle/>
          <a:p>
            <a:pPr algn="l">
              <a:lnSpc>
                <a:spcPts val="2718"/>
              </a:lnSpc>
              <a:spcBef>
                <a:spcPct val="0"/>
              </a:spcBef>
            </a:pPr>
            <a:r>
              <a:rPr lang="en-US" sz="1941" b="1">
                <a:solidFill>
                  <a:srgbClr val="0044B5"/>
                </a:solidFill>
                <a:latin typeface="Antonio 2 Bold"/>
                <a:ea typeface="Antonio 2 Bold"/>
                <a:cs typeface="Antonio 2 Bold"/>
                <a:sym typeface="Antonio 2 Bold"/>
              </a:rPr>
              <a:t>TYLISHA LEATH - MWI GRADUATE</a:t>
            </a:r>
          </a:p>
        </p:txBody>
      </p:sp>
      <p:grpSp>
        <p:nvGrpSpPr>
          <p:cNvPr id="6" name="Group 6"/>
          <p:cNvGrpSpPr/>
          <p:nvPr/>
        </p:nvGrpSpPr>
        <p:grpSpPr>
          <a:xfrm>
            <a:off x="-871930" y="-580172"/>
            <a:ext cx="6463263" cy="6018913"/>
            <a:chOff x="0" y="0"/>
            <a:chExt cx="8617684" cy="8025218"/>
          </a:xfrm>
        </p:grpSpPr>
        <p:sp>
          <p:nvSpPr>
            <p:cNvPr id="7" name="Freeform 7"/>
            <p:cNvSpPr/>
            <p:nvPr/>
          </p:nvSpPr>
          <p:spPr>
            <a:xfrm>
              <a:off x="0" y="0"/>
              <a:ext cx="8617684" cy="8025218"/>
            </a:xfrm>
            <a:custGeom>
              <a:avLst/>
              <a:gdLst/>
              <a:ahLst/>
              <a:cxnLst/>
              <a:rect l="l" t="t" r="r" b="b"/>
              <a:pathLst>
                <a:path w="8617684" h="8025218">
                  <a:moveTo>
                    <a:pt x="0" y="0"/>
                  </a:moveTo>
                  <a:lnTo>
                    <a:pt x="8617684" y="0"/>
                  </a:lnTo>
                  <a:lnTo>
                    <a:pt x="8617684" y="8025218"/>
                  </a:lnTo>
                  <a:lnTo>
                    <a:pt x="0" y="8025218"/>
                  </a:lnTo>
                  <a:lnTo>
                    <a:pt x="0" y="0"/>
                  </a:lnTo>
                  <a:close/>
                </a:path>
              </a:pathLst>
            </a:custGeom>
            <a:blipFill>
              <a:blip r:embed="rId2"/>
              <a:stretch>
                <a:fillRect/>
              </a:stretch>
            </a:blipFill>
          </p:spPr>
          <p:txBody>
            <a:bodyPr/>
            <a:lstStyle/>
            <a:p>
              <a:endParaRPr lang="en-US"/>
            </a:p>
          </p:txBody>
        </p:sp>
        <p:grpSp>
          <p:nvGrpSpPr>
            <p:cNvPr id="8" name="Group 8"/>
            <p:cNvGrpSpPr/>
            <p:nvPr/>
          </p:nvGrpSpPr>
          <p:grpSpPr>
            <a:xfrm>
              <a:off x="1619866" y="1322062"/>
              <a:ext cx="5377951" cy="5323897"/>
              <a:chOff x="0" y="0"/>
              <a:chExt cx="812800" cy="804630"/>
            </a:xfrm>
          </p:grpSpPr>
          <p:sp>
            <p:nvSpPr>
              <p:cNvPr id="9" name="Freeform 9"/>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3"/>
                <a:stretch>
                  <a:fillRect l="-16076" t="-53866" r="-104941" b="-13376"/>
                </a:stretch>
              </a:blipFill>
            </p:spPr>
            <p:txBody>
              <a:bodyPr/>
              <a:lstStyle/>
              <a:p>
                <a:endParaRPr lang="en-US"/>
              </a:p>
            </p:txBody>
          </p:sp>
        </p:grpSp>
      </p:grpSp>
      <p:sp>
        <p:nvSpPr>
          <p:cNvPr id="10" name="TextBox 10"/>
          <p:cNvSpPr txBox="1"/>
          <p:nvPr/>
        </p:nvSpPr>
        <p:spPr>
          <a:xfrm>
            <a:off x="4865489" y="666661"/>
            <a:ext cx="3225458" cy="1482970"/>
          </a:xfrm>
          <a:prstGeom prst="rect">
            <a:avLst/>
          </a:prstGeom>
        </p:spPr>
        <p:txBody>
          <a:bodyPr lIns="0" tIns="0" rIns="0" bIns="0" rtlCol="0" anchor="t">
            <a:spAutoFit/>
          </a:bodyPr>
          <a:lstStyle/>
          <a:p>
            <a:pPr algn="l">
              <a:lnSpc>
                <a:spcPts val="2954"/>
              </a:lnSpc>
            </a:pPr>
            <a:r>
              <a:rPr lang="en-US" sz="2255">
                <a:solidFill>
                  <a:srgbClr val="0044B5"/>
                </a:solidFill>
                <a:latin typeface="Antonio 1"/>
                <a:ea typeface="Antonio 1"/>
                <a:cs typeface="Antonio 1"/>
                <a:sym typeface="Antonio 1"/>
              </a:rPr>
              <a:t>“I WAS HOPELESS AS HECK</a:t>
            </a:r>
          </a:p>
          <a:p>
            <a:pPr algn="l">
              <a:lnSpc>
                <a:spcPts val="2954"/>
              </a:lnSpc>
            </a:pPr>
            <a:r>
              <a:rPr lang="en-US" sz="2255">
                <a:solidFill>
                  <a:srgbClr val="0044B5"/>
                </a:solidFill>
                <a:latin typeface="Antonio 1"/>
                <a:ea typeface="Antonio 1"/>
                <a:cs typeface="Antonio 1"/>
                <a:sym typeface="Antonio 1"/>
              </a:rPr>
              <a:t> BEFORE I FOUND THE PROGRAM.</a:t>
            </a:r>
          </a:p>
          <a:p>
            <a:pPr algn="l">
              <a:lnSpc>
                <a:spcPts val="2954"/>
              </a:lnSpc>
            </a:pPr>
            <a:r>
              <a:rPr lang="en-US" sz="2255">
                <a:solidFill>
                  <a:srgbClr val="0044B5"/>
                </a:solidFill>
                <a:latin typeface="Antonio 1"/>
                <a:ea typeface="Antonio 1"/>
                <a:cs typeface="Antonio 1"/>
                <a:sym typeface="Antonio 1"/>
              </a:rPr>
              <a:t> MY QUALITY OF LIFE HAS BEEN</a:t>
            </a:r>
          </a:p>
          <a:p>
            <a:pPr algn="l">
              <a:lnSpc>
                <a:spcPts val="2954"/>
              </a:lnSpc>
            </a:pPr>
            <a:r>
              <a:rPr lang="en-US" sz="2255">
                <a:solidFill>
                  <a:srgbClr val="0044B5"/>
                </a:solidFill>
                <a:latin typeface="Antonio 1"/>
                <a:ea typeface="Antonio 1"/>
                <a:cs typeface="Antonio 1"/>
                <a:sym typeface="Antonio 1"/>
              </a:rPr>
              <a:t> SIGNIFICANTLY GREATER”</a:t>
            </a:r>
          </a:p>
        </p:txBody>
      </p:sp>
      <p:grpSp>
        <p:nvGrpSpPr>
          <p:cNvPr id="11" name="Group 11"/>
          <p:cNvGrpSpPr/>
          <p:nvPr/>
        </p:nvGrpSpPr>
        <p:grpSpPr>
          <a:xfrm>
            <a:off x="8746753" y="2490036"/>
            <a:ext cx="6676740" cy="2910273"/>
            <a:chOff x="0" y="0"/>
            <a:chExt cx="1758483" cy="766492"/>
          </a:xfrm>
        </p:grpSpPr>
        <p:sp>
          <p:nvSpPr>
            <p:cNvPr id="12" name="Freeform 12"/>
            <p:cNvSpPr/>
            <p:nvPr/>
          </p:nvSpPr>
          <p:spPr>
            <a:xfrm>
              <a:off x="0" y="0"/>
              <a:ext cx="1758483" cy="766492"/>
            </a:xfrm>
            <a:custGeom>
              <a:avLst/>
              <a:gdLst/>
              <a:ahLst/>
              <a:cxnLst/>
              <a:rect l="l" t="t" r="r" b="b"/>
              <a:pathLst>
                <a:path w="1758483" h="766492">
                  <a:moveTo>
                    <a:pt x="37105" y="0"/>
                  </a:moveTo>
                  <a:lnTo>
                    <a:pt x="1721378" y="0"/>
                  </a:lnTo>
                  <a:cubicBezTo>
                    <a:pt x="1741870" y="0"/>
                    <a:pt x="1758483" y="16613"/>
                    <a:pt x="1758483" y="37105"/>
                  </a:cubicBezTo>
                  <a:lnTo>
                    <a:pt x="1758483" y="729387"/>
                  </a:lnTo>
                  <a:cubicBezTo>
                    <a:pt x="1758483" y="749879"/>
                    <a:pt x="1741870" y="766492"/>
                    <a:pt x="1721378" y="766492"/>
                  </a:cubicBezTo>
                  <a:lnTo>
                    <a:pt x="37105" y="766492"/>
                  </a:lnTo>
                  <a:cubicBezTo>
                    <a:pt x="16613" y="766492"/>
                    <a:pt x="0" y="749879"/>
                    <a:pt x="0" y="729387"/>
                  </a:cubicBezTo>
                  <a:lnTo>
                    <a:pt x="0" y="37105"/>
                  </a:lnTo>
                  <a:cubicBezTo>
                    <a:pt x="0" y="16613"/>
                    <a:pt x="16613" y="0"/>
                    <a:pt x="37105" y="0"/>
                  </a:cubicBezTo>
                  <a:close/>
                </a:path>
              </a:pathLst>
            </a:custGeom>
            <a:solidFill>
              <a:srgbClr val="FFFFFF"/>
            </a:solidFill>
          </p:spPr>
          <p:txBody>
            <a:bodyPr/>
            <a:lstStyle/>
            <a:p>
              <a:endParaRPr lang="en-US"/>
            </a:p>
          </p:txBody>
        </p:sp>
        <p:sp>
          <p:nvSpPr>
            <p:cNvPr id="13" name="TextBox 13"/>
            <p:cNvSpPr txBox="1"/>
            <p:nvPr/>
          </p:nvSpPr>
          <p:spPr>
            <a:xfrm>
              <a:off x="0" y="-38100"/>
              <a:ext cx="1758483" cy="804592"/>
            </a:xfrm>
            <a:prstGeom prst="rect">
              <a:avLst/>
            </a:prstGeom>
          </p:spPr>
          <p:txBody>
            <a:bodyPr lIns="50800" tIns="50800" rIns="50800" bIns="50800" rtlCol="0" anchor="ctr"/>
            <a:lstStyle/>
            <a:p>
              <a:pPr algn="ctr">
                <a:lnSpc>
                  <a:spcPts val="3437"/>
                </a:lnSpc>
              </a:pPr>
              <a:endParaRPr/>
            </a:p>
          </p:txBody>
        </p:sp>
      </p:grpSp>
      <p:grpSp>
        <p:nvGrpSpPr>
          <p:cNvPr id="14" name="Group 14"/>
          <p:cNvGrpSpPr/>
          <p:nvPr/>
        </p:nvGrpSpPr>
        <p:grpSpPr>
          <a:xfrm>
            <a:off x="2971379" y="6940793"/>
            <a:ext cx="13063791" cy="2727817"/>
            <a:chOff x="0" y="0"/>
            <a:chExt cx="3440669" cy="718437"/>
          </a:xfrm>
        </p:grpSpPr>
        <p:sp>
          <p:nvSpPr>
            <p:cNvPr id="15" name="Freeform 15"/>
            <p:cNvSpPr/>
            <p:nvPr/>
          </p:nvSpPr>
          <p:spPr>
            <a:xfrm>
              <a:off x="0" y="0"/>
              <a:ext cx="3440669" cy="718437"/>
            </a:xfrm>
            <a:custGeom>
              <a:avLst/>
              <a:gdLst/>
              <a:ahLst/>
              <a:cxnLst/>
              <a:rect l="l" t="t" r="r" b="b"/>
              <a:pathLst>
                <a:path w="3440669" h="718437">
                  <a:moveTo>
                    <a:pt x="18964" y="0"/>
                  </a:moveTo>
                  <a:lnTo>
                    <a:pt x="3421705" y="0"/>
                  </a:lnTo>
                  <a:cubicBezTo>
                    <a:pt x="3432178" y="0"/>
                    <a:pt x="3440669" y="8490"/>
                    <a:pt x="3440669" y="18964"/>
                  </a:cubicBezTo>
                  <a:lnTo>
                    <a:pt x="3440669" y="699474"/>
                  </a:lnTo>
                  <a:cubicBezTo>
                    <a:pt x="3440669" y="704503"/>
                    <a:pt x="3438671" y="709327"/>
                    <a:pt x="3435115" y="712883"/>
                  </a:cubicBezTo>
                  <a:cubicBezTo>
                    <a:pt x="3431558" y="716440"/>
                    <a:pt x="3426735" y="718437"/>
                    <a:pt x="3421705" y="718437"/>
                  </a:cubicBezTo>
                  <a:lnTo>
                    <a:pt x="18964" y="718437"/>
                  </a:lnTo>
                  <a:cubicBezTo>
                    <a:pt x="13934" y="718437"/>
                    <a:pt x="9111" y="716440"/>
                    <a:pt x="5554" y="712883"/>
                  </a:cubicBezTo>
                  <a:cubicBezTo>
                    <a:pt x="1998" y="709327"/>
                    <a:pt x="0" y="704503"/>
                    <a:pt x="0" y="699474"/>
                  </a:cubicBezTo>
                  <a:lnTo>
                    <a:pt x="0" y="18964"/>
                  </a:lnTo>
                  <a:cubicBezTo>
                    <a:pt x="0" y="13934"/>
                    <a:pt x="1998" y="9111"/>
                    <a:pt x="5554" y="5554"/>
                  </a:cubicBezTo>
                  <a:cubicBezTo>
                    <a:pt x="9111" y="1998"/>
                    <a:pt x="13934" y="0"/>
                    <a:pt x="18964" y="0"/>
                  </a:cubicBezTo>
                  <a:close/>
                </a:path>
              </a:pathLst>
            </a:custGeom>
            <a:solidFill>
              <a:srgbClr val="FFFFFF"/>
            </a:solidFill>
          </p:spPr>
          <p:txBody>
            <a:bodyPr/>
            <a:lstStyle/>
            <a:p>
              <a:endParaRPr lang="en-US"/>
            </a:p>
          </p:txBody>
        </p:sp>
        <p:sp>
          <p:nvSpPr>
            <p:cNvPr id="16" name="TextBox 16"/>
            <p:cNvSpPr txBox="1"/>
            <p:nvPr/>
          </p:nvSpPr>
          <p:spPr>
            <a:xfrm>
              <a:off x="0" y="-38100"/>
              <a:ext cx="3440669" cy="756537"/>
            </a:xfrm>
            <a:prstGeom prst="rect">
              <a:avLst/>
            </a:prstGeom>
          </p:spPr>
          <p:txBody>
            <a:bodyPr lIns="50800" tIns="50800" rIns="50800" bIns="50800" rtlCol="0" anchor="ctr"/>
            <a:lstStyle/>
            <a:p>
              <a:pPr algn="ctr">
                <a:lnSpc>
                  <a:spcPts val="3437"/>
                </a:lnSpc>
              </a:pPr>
              <a:endParaRPr/>
            </a:p>
          </p:txBody>
        </p:sp>
      </p:grpSp>
      <p:sp>
        <p:nvSpPr>
          <p:cNvPr id="17" name="Freeform 17"/>
          <p:cNvSpPr/>
          <p:nvPr/>
        </p:nvSpPr>
        <p:spPr>
          <a:xfrm>
            <a:off x="12838807" y="991951"/>
            <a:ext cx="6388018" cy="5948842"/>
          </a:xfrm>
          <a:custGeom>
            <a:avLst/>
            <a:gdLst/>
            <a:ahLst/>
            <a:cxnLst/>
            <a:rect l="l" t="t" r="r" b="b"/>
            <a:pathLst>
              <a:path w="6388018" h="5948842">
                <a:moveTo>
                  <a:pt x="0" y="0"/>
                </a:moveTo>
                <a:lnTo>
                  <a:pt x="6388018" y="0"/>
                </a:lnTo>
                <a:lnTo>
                  <a:pt x="6388018" y="5948842"/>
                </a:lnTo>
                <a:lnTo>
                  <a:pt x="0" y="5948842"/>
                </a:lnTo>
                <a:lnTo>
                  <a:pt x="0" y="0"/>
                </a:lnTo>
                <a:close/>
              </a:path>
            </a:pathLst>
          </a:custGeom>
          <a:blipFill>
            <a:blip r:embed="rId2"/>
            <a:stretch>
              <a:fillRect/>
            </a:stretch>
          </a:blipFill>
        </p:spPr>
        <p:txBody>
          <a:bodyPr/>
          <a:lstStyle/>
          <a:p>
            <a:endParaRPr lang="en-US"/>
          </a:p>
        </p:txBody>
      </p:sp>
      <p:grpSp>
        <p:nvGrpSpPr>
          <p:cNvPr id="18" name="Group 18"/>
          <p:cNvGrpSpPr/>
          <p:nvPr/>
        </p:nvGrpSpPr>
        <p:grpSpPr>
          <a:xfrm>
            <a:off x="14039563" y="1971954"/>
            <a:ext cx="3986506" cy="3946437"/>
            <a:chOff x="0" y="0"/>
            <a:chExt cx="812800" cy="804630"/>
          </a:xfrm>
        </p:grpSpPr>
        <p:sp>
          <p:nvSpPr>
            <p:cNvPr id="19" name="Freeform 19"/>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4"/>
              <a:stretch>
                <a:fillRect l="-87477" t="-19834" r="-99193" b="-97089"/>
              </a:stretch>
            </a:blipFill>
          </p:spPr>
          <p:txBody>
            <a:bodyPr/>
            <a:lstStyle/>
            <a:p>
              <a:endParaRPr lang="en-US"/>
            </a:p>
          </p:txBody>
        </p:sp>
      </p:grpSp>
      <p:sp>
        <p:nvSpPr>
          <p:cNvPr id="20" name="TextBox 20"/>
          <p:cNvSpPr txBox="1"/>
          <p:nvPr/>
        </p:nvSpPr>
        <p:spPr>
          <a:xfrm>
            <a:off x="5725229" y="7125010"/>
            <a:ext cx="10109289" cy="1926147"/>
          </a:xfrm>
          <a:prstGeom prst="rect">
            <a:avLst/>
          </a:prstGeom>
        </p:spPr>
        <p:txBody>
          <a:bodyPr lIns="0" tIns="0" rIns="0" bIns="0" rtlCol="0" anchor="t">
            <a:spAutoFit/>
          </a:bodyPr>
          <a:lstStyle/>
          <a:p>
            <a:pPr algn="l">
              <a:lnSpc>
                <a:spcPts val="3127"/>
              </a:lnSpc>
            </a:pPr>
            <a:r>
              <a:rPr lang="en-US" sz="2057">
                <a:solidFill>
                  <a:srgbClr val="0044B5"/>
                </a:solidFill>
                <a:latin typeface="Antonio 1"/>
                <a:ea typeface="Antonio 1"/>
                <a:cs typeface="Antonio 1"/>
                <a:sym typeface="Antonio 1"/>
              </a:rPr>
              <a:t>“THE CASA CLUBHOUSE HAS BEEN A WONDERFUL ASSET FOR ME AND MY KIDS. I AM LIVING IN MY CAR, SO BRINGING THEM A MEAL OR SHOWING UP CLEAN FOR OUR VISITS HAS BEEN CHALLENGING. THE CLUBHOUSE HAS ALLOWED ME TO TAKE CARE OF MY PERSONAL HYGIENE, DO MY LAUNDRY, COOK WITH THEM, AND SHOW UP IN A BETTER WAY WHEN GETTING TO SEE MY KIDS DURING OUR VISITS. WE HAVE SO MUCH FUN, AND MY KIDS ARE SAFE. IT HAS MADE A REAL DIFFERENCE IN KNOWING I AM ALSO SEEN AND SUPPORTED WHILE I AM HERE.”</a:t>
            </a:r>
          </a:p>
        </p:txBody>
      </p:sp>
      <p:grpSp>
        <p:nvGrpSpPr>
          <p:cNvPr id="21" name="Group 21"/>
          <p:cNvGrpSpPr/>
          <p:nvPr/>
        </p:nvGrpSpPr>
        <p:grpSpPr>
          <a:xfrm>
            <a:off x="263074" y="5165744"/>
            <a:ext cx="5939937" cy="5531566"/>
            <a:chOff x="0" y="0"/>
            <a:chExt cx="7919915" cy="7375421"/>
          </a:xfrm>
        </p:grpSpPr>
        <p:sp>
          <p:nvSpPr>
            <p:cNvPr id="22" name="Freeform 22"/>
            <p:cNvSpPr/>
            <p:nvPr/>
          </p:nvSpPr>
          <p:spPr>
            <a:xfrm>
              <a:off x="0" y="0"/>
              <a:ext cx="7919915" cy="7375421"/>
            </a:xfrm>
            <a:custGeom>
              <a:avLst/>
              <a:gdLst/>
              <a:ahLst/>
              <a:cxnLst/>
              <a:rect l="l" t="t" r="r" b="b"/>
              <a:pathLst>
                <a:path w="7919915" h="7375421">
                  <a:moveTo>
                    <a:pt x="0" y="0"/>
                  </a:moveTo>
                  <a:lnTo>
                    <a:pt x="7919915" y="0"/>
                  </a:lnTo>
                  <a:lnTo>
                    <a:pt x="7919915" y="7375421"/>
                  </a:lnTo>
                  <a:lnTo>
                    <a:pt x="0" y="7375421"/>
                  </a:lnTo>
                  <a:lnTo>
                    <a:pt x="0" y="0"/>
                  </a:lnTo>
                  <a:close/>
                </a:path>
              </a:pathLst>
            </a:custGeom>
            <a:blipFill>
              <a:blip r:embed="rId2"/>
              <a:stretch>
                <a:fillRect/>
              </a:stretch>
            </a:blipFill>
          </p:spPr>
          <p:txBody>
            <a:bodyPr/>
            <a:lstStyle/>
            <a:p>
              <a:endParaRPr lang="en-US"/>
            </a:p>
          </p:txBody>
        </p:sp>
        <p:grpSp>
          <p:nvGrpSpPr>
            <p:cNvPr id="23" name="Group 23"/>
            <p:cNvGrpSpPr/>
            <p:nvPr/>
          </p:nvGrpSpPr>
          <p:grpSpPr>
            <a:xfrm>
              <a:off x="1488707" y="1215016"/>
              <a:ext cx="4942502" cy="4892824"/>
              <a:chOff x="0" y="0"/>
              <a:chExt cx="812800" cy="804630"/>
            </a:xfrm>
          </p:grpSpPr>
          <p:sp>
            <p:nvSpPr>
              <p:cNvPr id="24" name="Freeform 24"/>
              <p:cNvSpPr/>
              <p:nvPr/>
            </p:nvSpPr>
            <p:spPr>
              <a:xfrm>
                <a:off x="0" y="0"/>
                <a:ext cx="812800" cy="804630"/>
              </a:xfrm>
              <a:custGeom>
                <a:avLst/>
                <a:gdLst/>
                <a:ahLst/>
                <a:cxnLst/>
                <a:rect l="l" t="t" r="r" b="b"/>
                <a:pathLst>
                  <a:path w="812800" h="804630">
                    <a:moveTo>
                      <a:pt x="406400" y="0"/>
                    </a:moveTo>
                    <a:cubicBezTo>
                      <a:pt x="181951" y="0"/>
                      <a:pt x="0" y="180123"/>
                      <a:pt x="0" y="402315"/>
                    </a:cubicBezTo>
                    <a:cubicBezTo>
                      <a:pt x="0" y="624508"/>
                      <a:pt x="181951" y="804630"/>
                      <a:pt x="406400" y="804630"/>
                    </a:cubicBezTo>
                    <a:cubicBezTo>
                      <a:pt x="630849" y="804630"/>
                      <a:pt x="812800" y="624508"/>
                      <a:pt x="812800" y="402315"/>
                    </a:cubicBezTo>
                    <a:cubicBezTo>
                      <a:pt x="812800" y="180123"/>
                      <a:pt x="630849" y="0"/>
                      <a:pt x="406400" y="0"/>
                    </a:cubicBezTo>
                    <a:close/>
                  </a:path>
                </a:pathLst>
              </a:custGeom>
              <a:blipFill>
                <a:blip r:embed="rId5"/>
                <a:stretch>
                  <a:fillRect l="-24381" r="-24381"/>
                </a:stretch>
              </a:blipFill>
            </p:spPr>
            <p:txBody>
              <a:bodyPr/>
              <a:lstStyle/>
              <a:p>
                <a:endParaRPr lang="en-US"/>
              </a:p>
            </p:txBody>
          </p:sp>
        </p:grpSp>
      </p:grpSp>
      <p:sp>
        <p:nvSpPr>
          <p:cNvPr id="25" name="TextBox 25"/>
          <p:cNvSpPr txBox="1"/>
          <p:nvPr/>
        </p:nvSpPr>
        <p:spPr>
          <a:xfrm>
            <a:off x="9038440" y="2566700"/>
            <a:ext cx="4562633" cy="2316672"/>
          </a:xfrm>
          <a:prstGeom prst="rect">
            <a:avLst/>
          </a:prstGeom>
        </p:spPr>
        <p:txBody>
          <a:bodyPr lIns="0" tIns="0" rIns="0" bIns="0" rtlCol="0" anchor="t">
            <a:spAutoFit/>
          </a:bodyPr>
          <a:lstStyle/>
          <a:p>
            <a:pPr algn="l">
              <a:lnSpc>
                <a:spcPts val="3127"/>
              </a:lnSpc>
            </a:pPr>
            <a:r>
              <a:rPr lang="en-US" sz="2057">
                <a:solidFill>
                  <a:srgbClr val="0044B5"/>
                </a:solidFill>
                <a:latin typeface="Antonio 1"/>
                <a:ea typeface="Antonio 1"/>
                <a:cs typeface="Antonio 1"/>
                <a:sym typeface="Antonio 1"/>
              </a:rPr>
              <a:t>“I VOLUNTEER FOR UNITED WAY’S DAY OF CARING BECAUSE I KNOW FIRSTHAND HOW MUCH COMMUNITY SUPPORT MATTERS. GROWING UP IN POVERTY SHOWED ME THE DIFFERENCE COMPASSION AND ACCESS TO RESOURCES CAN MAKE IN A PERSON’S LIFE.”</a:t>
            </a:r>
          </a:p>
        </p:txBody>
      </p:sp>
      <p:sp>
        <p:nvSpPr>
          <p:cNvPr id="26" name="TextBox 26"/>
          <p:cNvSpPr txBox="1"/>
          <p:nvPr/>
        </p:nvSpPr>
        <p:spPr>
          <a:xfrm>
            <a:off x="10241722" y="4952297"/>
            <a:ext cx="3597986" cy="323776"/>
          </a:xfrm>
          <a:prstGeom prst="rect">
            <a:avLst/>
          </a:prstGeom>
        </p:spPr>
        <p:txBody>
          <a:bodyPr lIns="0" tIns="0" rIns="0" bIns="0" rtlCol="0" anchor="t">
            <a:spAutoFit/>
          </a:bodyPr>
          <a:lstStyle/>
          <a:p>
            <a:pPr algn="l">
              <a:lnSpc>
                <a:spcPts val="2645"/>
              </a:lnSpc>
              <a:spcBef>
                <a:spcPct val="0"/>
              </a:spcBef>
            </a:pPr>
            <a:r>
              <a:rPr lang="en-US" sz="1889" b="1">
                <a:solidFill>
                  <a:srgbClr val="0044B5"/>
                </a:solidFill>
                <a:latin typeface="Antonio 2 Bold"/>
                <a:ea typeface="Antonio 2 Bold"/>
                <a:cs typeface="Antonio 2 Bold"/>
                <a:sym typeface="Antonio 2 Bold"/>
              </a:rPr>
              <a:t>BROOKLYN SOTO - JOHN DEERE REMAN</a:t>
            </a:r>
          </a:p>
        </p:txBody>
      </p:sp>
      <p:sp>
        <p:nvSpPr>
          <p:cNvPr id="27" name="TextBox 27"/>
          <p:cNvSpPr txBox="1"/>
          <p:nvPr/>
        </p:nvSpPr>
        <p:spPr>
          <a:xfrm>
            <a:off x="10853400" y="9117832"/>
            <a:ext cx="4688722" cy="330759"/>
          </a:xfrm>
          <a:prstGeom prst="rect">
            <a:avLst/>
          </a:prstGeom>
        </p:spPr>
        <p:txBody>
          <a:bodyPr lIns="0" tIns="0" rIns="0" bIns="0" rtlCol="0" anchor="t">
            <a:spAutoFit/>
          </a:bodyPr>
          <a:lstStyle/>
          <a:p>
            <a:pPr algn="l">
              <a:lnSpc>
                <a:spcPts val="2769"/>
              </a:lnSpc>
              <a:spcBef>
                <a:spcPct val="0"/>
              </a:spcBef>
            </a:pPr>
            <a:r>
              <a:rPr lang="en-US" sz="1977" b="1">
                <a:solidFill>
                  <a:srgbClr val="0044B5"/>
                </a:solidFill>
                <a:latin typeface="Antonio 2 Bold"/>
                <a:ea typeface="Antonio 2 Bold"/>
                <a:cs typeface="Antonio 2 Bold"/>
                <a:sym typeface="Antonio 2 Bold"/>
              </a:rPr>
              <a:t>LOCAL MOTHER &amp; CASA CLUBHOUSE CLIENT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7925"/>
        </a:solidFill>
        <a:effectLst/>
      </p:bgPr>
    </p:bg>
    <p:spTree>
      <p:nvGrpSpPr>
        <p:cNvPr id="1" name=""/>
        <p:cNvGrpSpPr/>
        <p:nvPr/>
      </p:nvGrpSpPr>
      <p:grpSpPr>
        <a:xfrm>
          <a:off x="0" y="0"/>
          <a:ext cx="0" cy="0"/>
          <a:chOff x="0" y="0"/>
          <a:chExt cx="0" cy="0"/>
        </a:xfrm>
      </p:grpSpPr>
      <p:sp>
        <p:nvSpPr>
          <p:cNvPr id="2" name="TextBox 2"/>
          <p:cNvSpPr txBox="1"/>
          <p:nvPr/>
        </p:nvSpPr>
        <p:spPr>
          <a:xfrm>
            <a:off x="17122140" y="9135588"/>
            <a:ext cx="393686" cy="324059"/>
          </a:xfrm>
          <a:prstGeom prst="rect">
            <a:avLst/>
          </a:prstGeom>
        </p:spPr>
        <p:txBody>
          <a:bodyPr lIns="0" tIns="0" rIns="0" bIns="0" rtlCol="0" anchor="t">
            <a:spAutoFit/>
          </a:bodyPr>
          <a:lstStyle/>
          <a:p>
            <a:pPr algn="r">
              <a:lnSpc>
                <a:spcPts val="2160"/>
              </a:lnSpc>
            </a:pPr>
            <a:r>
              <a:rPr lang="en-US" sz="1800" b="1">
                <a:solidFill>
                  <a:srgbClr val="0044B5"/>
                </a:solidFill>
                <a:latin typeface="Palanquin 1 Bold"/>
                <a:ea typeface="Palanquin 1 Bold"/>
                <a:cs typeface="Palanquin 1 Bold"/>
                <a:sym typeface="Palanquin 1 Bold"/>
              </a:rPr>
              <a:t>‹#›</a:t>
            </a:r>
          </a:p>
        </p:txBody>
      </p:sp>
      <p:sp>
        <p:nvSpPr>
          <p:cNvPr id="3" name="Freeform 3"/>
          <p:cNvSpPr/>
          <p:nvPr/>
        </p:nvSpPr>
        <p:spPr>
          <a:xfrm>
            <a:off x="8710449" y="0"/>
            <a:ext cx="9577551" cy="10287000"/>
          </a:xfrm>
          <a:custGeom>
            <a:avLst/>
            <a:gdLst/>
            <a:ahLst/>
            <a:cxnLst/>
            <a:rect l="l" t="t" r="r" b="b"/>
            <a:pathLst>
              <a:path w="9577551" h="10287000">
                <a:moveTo>
                  <a:pt x="0" y="0"/>
                </a:moveTo>
                <a:lnTo>
                  <a:pt x="9577551" y="0"/>
                </a:lnTo>
                <a:lnTo>
                  <a:pt x="9577551" y="10287000"/>
                </a:lnTo>
                <a:lnTo>
                  <a:pt x="0" y="10287000"/>
                </a:lnTo>
                <a:lnTo>
                  <a:pt x="0" y="0"/>
                </a:lnTo>
                <a:close/>
              </a:path>
            </a:pathLst>
          </a:custGeom>
          <a:blipFill>
            <a:blip>
              <a:extLst>
                <a:ext uri="{96DAC541-7B7A-43D3-8B79-37D633B846F1}">
                  <asvg:svgBlip xmlns:asvg="http://schemas.microsoft.com/office/drawing/2016/SVG/main" r:embed="rId4"/>
                </a:ext>
              </a:extLst>
            </a:blip>
            <a:stretch>
              <a:fillRect t="-68" b="-68"/>
            </a:stretch>
          </a:blipFill>
        </p:spPr>
        <p:txBody>
          <a:bodyPr/>
          <a:lstStyle/>
          <a:p>
            <a:endParaRPr lang="en-US"/>
          </a:p>
        </p:txBody>
      </p:sp>
      <p:sp>
        <p:nvSpPr>
          <p:cNvPr id="4" name="Freeform 4"/>
          <p:cNvSpPr/>
          <p:nvPr/>
        </p:nvSpPr>
        <p:spPr>
          <a:xfrm>
            <a:off x="1028700" y="501559"/>
            <a:ext cx="4411628" cy="2781164"/>
          </a:xfrm>
          <a:custGeom>
            <a:avLst/>
            <a:gdLst/>
            <a:ahLst/>
            <a:cxnLst/>
            <a:rect l="l" t="t" r="r" b="b"/>
            <a:pathLst>
              <a:path w="4411628" h="2781164">
                <a:moveTo>
                  <a:pt x="0" y="0"/>
                </a:moveTo>
                <a:lnTo>
                  <a:pt x="4411628" y="0"/>
                </a:lnTo>
                <a:lnTo>
                  <a:pt x="4411628" y="2781164"/>
                </a:lnTo>
                <a:lnTo>
                  <a:pt x="0" y="2781164"/>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1372319" y="3921452"/>
            <a:ext cx="3610585" cy="2286805"/>
          </a:xfrm>
          <a:prstGeom prst="rect">
            <a:avLst/>
          </a:prstGeom>
        </p:spPr>
        <p:txBody>
          <a:bodyPr lIns="0" tIns="0" rIns="0" bIns="0" rtlCol="0" anchor="t">
            <a:spAutoFit/>
          </a:bodyPr>
          <a:lstStyle/>
          <a:p>
            <a:pPr algn="ctr">
              <a:lnSpc>
                <a:spcPts val="18695"/>
              </a:lnSpc>
            </a:pPr>
            <a:r>
              <a:rPr lang="en-US" sz="13354" b="1">
                <a:solidFill>
                  <a:srgbClr val="FDFDFD"/>
                </a:solidFill>
                <a:latin typeface="Antonio 1 Bold"/>
                <a:ea typeface="Antonio 1 Bold"/>
                <a:cs typeface="Antonio 1 Bold"/>
                <a:sym typeface="Antonio 1 Bold"/>
              </a:rPr>
              <a:t>9,047</a:t>
            </a:r>
          </a:p>
        </p:txBody>
      </p:sp>
      <p:sp>
        <p:nvSpPr>
          <p:cNvPr id="6" name="TextBox 6"/>
          <p:cNvSpPr txBox="1"/>
          <p:nvPr/>
        </p:nvSpPr>
        <p:spPr>
          <a:xfrm>
            <a:off x="1336798" y="6112602"/>
            <a:ext cx="3759790" cy="548767"/>
          </a:xfrm>
          <a:prstGeom prst="rect">
            <a:avLst/>
          </a:prstGeom>
        </p:spPr>
        <p:txBody>
          <a:bodyPr lIns="0" tIns="0" rIns="0" bIns="0" rtlCol="0" anchor="t">
            <a:spAutoFit/>
          </a:bodyPr>
          <a:lstStyle/>
          <a:p>
            <a:pPr algn="ctr">
              <a:lnSpc>
                <a:spcPts val="4544"/>
              </a:lnSpc>
            </a:pPr>
            <a:r>
              <a:rPr lang="en-US" sz="3200" b="1" spc="73">
                <a:solidFill>
                  <a:srgbClr val="FFFFFF"/>
                </a:solidFill>
                <a:latin typeface="Palanquin 2 Medium"/>
                <a:ea typeface="Palanquin 2 Medium"/>
                <a:cs typeface="Palanquin 2 Medium"/>
                <a:sym typeface="Palanquin 2 Medium"/>
              </a:rPr>
              <a:t>calls received</a:t>
            </a:r>
          </a:p>
        </p:txBody>
      </p:sp>
      <p:sp>
        <p:nvSpPr>
          <p:cNvPr id="7" name="TextBox 7"/>
          <p:cNvSpPr txBox="1"/>
          <p:nvPr/>
        </p:nvSpPr>
        <p:spPr>
          <a:xfrm>
            <a:off x="1318978" y="7732749"/>
            <a:ext cx="3795432" cy="1587520"/>
          </a:xfrm>
          <a:prstGeom prst="rect">
            <a:avLst/>
          </a:prstGeom>
        </p:spPr>
        <p:txBody>
          <a:bodyPr lIns="0" tIns="0" rIns="0" bIns="0" rtlCol="0" anchor="t">
            <a:spAutoFit/>
          </a:bodyPr>
          <a:lstStyle/>
          <a:p>
            <a:pPr marL="484402" lvl="1" indent="-242201" algn="l">
              <a:lnSpc>
                <a:spcPts val="3185"/>
              </a:lnSpc>
              <a:buFont typeface="Arial"/>
              <a:buChar char="•"/>
            </a:pPr>
            <a:r>
              <a:rPr lang="en-US" sz="2243" b="1">
                <a:solidFill>
                  <a:srgbClr val="FFFFFF"/>
                </a:solidFill>
                <a:latin typeface="Palanquin 2 Bold"/>
                <a:ea typeface="Palanquin 2 Bold"/>
                <a:cs typeface="Palanquin 2 Bold"/>
                <a:sym typeface="Palanquin 2 Bold"/>
              </a:rPr>
              <a:t>Housing &amp; Shelter</a:t>
            </a:r>
          </a:p>
          <a:p>
            <a:pPr marL="484402" lvl="1" indent="-242201" algn="l">
              <a:lnSpc>
                <a:spcPts val="3185"/>
              </a:lnSpc>
              <a:buFont typeface="Arial"/>
              <a:buChar char="•"/>
            </a:pPr>
            <a:r>
              <a:rPr lang="en-US" sz="2243" b="1">
                <a:solidFill>
                  <a:srgbClr val="FFFFFF"/>
                </a:solidFill>
                <a:latin typeface="Palanquin 2 Bold"/>
                <a:ea typeface="Palanquin 2 Bold"/>
                <a:cs typeface="Palanquin 2 Bold"/>
                <a:sym typeface="Palanquin 2 Bold"/>
              </a:rPr>
              <a:t>Utilities</a:t>
            </a:r>
          </a:p>
          <a:p>
            <a:pPr marL="484402" lvl="1" indent="-242201" algn="l">
              <a:lnSpc>
                <a:spcPts val="3185"/>
              </a:lnSpc>
              <a:buFont typeface="Arial"/>
              <a:buChar char="•"/>
            </a:pPr>
            <a:r>
              <a:rPr lang="en-US" sz="2243" b="1">
                <a:solidFill>
                  <a:srgbClr val="FFFFFF"/>
                </a:solidFill>
                <a:latin typeface="Palanquin 2 Bold"/>
                <a:ea typeface="Palanquin 2 Bold"/>
                <a:cs typeface="Palanquin 2 Bold"/>
                <a:sym typeface="Palanquin 2 Bold"/>
              </a:rPr>
              <a:t>Transportation Assistance</a:t>
            </a:r>
          </a:p>
          <a:p>
            <a:pPr marL="484402" lvl="1" indent="-242201" algn="l">
              <a:lnSpc>
                <a:spcPts val="3185"/>
              </a:lnSpc>
              <a:buFont typeface="Arial"/>
              <a:buChar char="•"/>
            </a:pPr>
            <a:r>
              <a:rPr lang="en-US" sz="2243" b="1">
                <a:solidFill>
                  <a:srgbClr val="FFFFFF"/>
                </a:solidFill>
                <a:latin typeface="Palanquin 2 Bold"/>
                <a:ea typeface="Palanquin 2 Bold"/>
                <a:cs typeface="Palanquin 2 Bold"/>
                <a:sym typeface="Palanquin 2 Bold"/>
              </a:rPr>
              <a:t>Food</a:t>
            </a:r>
          </a:p>
        </p:txBody>
      </p:sp>
      <p:sp>
        <p:nvSpPr>
          <p:cNvPr id="8" name="TextBox 8"/>
          <p:cNvSpPr txBox="1"/>
          <p:nvPr/>
        </p:nvSpPr>
        <p:spPr>
          <a:xfrm>
            <a:off x="1372319" y="7243716"/>
            <a:ext cx="3435753" cy="527133"/>
          </a:xfrm>
          <a:prstGeom prst="rect">
            <a:avLst/>
          </a:prstGeom>
        </p:spPr>
        <p:txBody>
          <a:bodyPr wrap="square" lIns="0" tIns="0" rIns="0" bIns="0" rtlCol="0" anchor="t">
            <a:spAutoFit/>
          </a:bodyPr>
          <a:lstStyle/>
          <a:p>
            <a:pPr algn="ctr">
              <a:lnSpc>
                <a:spcPts val="4331"/>
              </a:lnSpc>
            </a:pPr>
            <a:r>
              <a:rPr lang="en-US" sz="3093" b="1" dirty="0">
                <a:solidFill>
                  <a:srgbClr val="0044B5"/>
                </a:solidFill>
                <a:latin typeface="Antonio 1 Bold"/>
                <a:ea typeface="Antonio 1 Bold"/>
                <a:cs typeface="Antonio 1 Bold"/>
                <a:sym typeface="Antonio 1 Bold"/>
              </a:rPr>
              <a:t>TOP SERVICE REQUESTS</a:t>
            </a:r>
          </a:p>
        </p:txBody>
      </p:sp>
      <p:sp>
        <p:nvSpPr>
          <p:cNvPr id="9" name="TextBox 9"/>
          <p:cNvSpPr txBox="1"/>
          <p:nvPr/>
        </p:nvSpPr>
        <p:spPr>
          <a:xfrm>
            <a:off x="1887020" y="3884120"/>
            <a:ext cx="2815498" cy="291680"/>
          </a:xfrm>
          <a:prstGeom prst="rect">
            <a:avLst/>
          </a:prstGeom>
        </p:spPr>
        <p:txBody>
          <a:bodyPr lIns="0" tIns="0" rIns="0" bIns="0" rtlCol="0" anchor="t">
            <a:spAutoFit/>
          </a:bodyPr>
          <a:lstStyle/>
          <a:p>
            <a:pPr algn="l">
              <a:lnSpc>
                <a:spcPts val="2329"/>
              </a:lnSpc>
            </a:pPr>
            <a:r>
              <a:rPr lang="en-US" sz="1663" spc="4">
                <a:solidFill>
                  <a:srgbClr val="FFFFFF"/>
                </a:solidFill>
                <a:latin typeface="Palanquin 2"/>
                <a:ea typeface="Palanquin 2"/>
                <a:cs typeface="Palanquin 2"/>
                <a:sym typeface="Palanquin 2"/>
              </a:rPr>
              <a:t>July 1, 2025 - June 30, 2026</a:t>
            </a:r>
          </a:p>
        </p:txBody>
      </p:sp>
      <p:pic>
        <p:nvPicPr>
          <p:cNvPr id="10" name="Picture 10"/>
          <p:cNvPicPr>
            <a:picLocks noChangeAspect="1"/>
          </p:cNvPicPr>
          <p:nvPr>
            <a:videoFile r:link="rId1"/>
          </p:nvPr>
        </p:nvPicPr>
        <p:blipFill>
          <a:blip r:embed="rId6"/>
          <a:stretch>
            <a:fillRect/>
          </a:stretch>
        </p:blipFill>
        <p:spPr>
          <a:xfrm>
            <a:off x="6638006" y="1656852"/>
            <a:ext cx="10877819" cy="6113997"/>
          </a:xfrm>
          <a:prstGeom prst="rect">
            <a:avLst/>
          </a:prstGeom>
        </p:spPr>
      </p:pic>
      <p:grpSp>
        <p:nvGrpSpPr>
          <p:cNvPr id="11" name="Group 11"/>
          <p:cNvGrpSpPr/>
          <p:nvPr/>
        </p:nvGrpSpPr>
        <p:grpSpPr>
          <a:xfrm>
            <a:off x="12495535" y="8512081"/>
            <a:ext cx="6143975" cy="1079511"/>
            <a:chOff x="0" y="0"/>
            <a:chExt cx="8191966" cy="1439349"/>
          </a:xfrm>
        </p:grpSpPr>
        <p:sp>
          <p:nvSpPr>
            <p:cNvPr id="12" name="Freeform 12"/>
            <p:cNvSpPr/>
            <p:nvPr/>
          </p:nvSpPr>
          <p:spPr>
            <a:xfrm>
              <a:off x="0" y="0"/>
              <a:ext cx="4174111" cy="1439349"/>
            </a:xfrm>
            <a:custGeom>
              <a:avLst/>
              <a:gdLst/>
              <a:ahLst/>
              <a:cxnLst/>
              <a:rect l="l" t="t" r="r" b="b"/>
              <a:pathLst>
                <a:path w="4174111" h="1439349">
                  <a:moveTo>
                    <a:pt x="0" y="0"/>
                  </a:moveTo>
                  <a:lnTo>
                    <a:pt x="4174111" y="0"/>
                  </a:lnTo>
                  <a:lnTo>
                    <a:pt x="4174111" y="1439349"/>
                  </a:lnTo>
                  <a:lnTo>
                    <a:pt x="0" y="1439349"/>
                  </a:lnTo>
                  <a:lnTo>
                    <a:pt x="0" y="0"/>
                  </a:lnTo>
                  <a:close/>
                </a:path>
              </a:pathLst>
            </a:custGeom>
            <a:blipFill>
              <a:blip r:embed="rId7"/>
              <a:stretch>
                <a:fillRect l="-94" r="-94"/>
              </a:stretch>
            </a:blipFill>
          </p:spPr>
          <p:txBody>
            <a:bodyPr/>
            <a:lstStyle/>
            <a:p>
              <a:endParaRPr lang="en-US"/>
            </a:p>
          </p:txBody>
        </p:sp>
        <p:sp>
          <p:nvSpPr>
            <p:cNvPr id="13" name="TextBox 13"/>
            <p:cNvSpPr txBox="1"/>
            <p:nvPr/>
          </p:nvSpPr>
          <p:spPr>
            <a:xfrm>
              <a:off x="4514585" y="179321"/>
              <a:ext cx="3677381" cy="1103884"/>
            </a:xfrm>
            <a:prstGeom prst="rect">
              <a:avLst/>
            </a:prstGeom>
          </p:spPr>
          <p:txBody>
            <a:bodyPr lIns="0" tIns="0" rIns="0" bIns="0" rtlCol="0" anchor="t">
              <a:spAutoFit/>
            </a:bodyPr>
            <a:lstStyle/>
            <a:p>
              <a:pPr algn="l">
                <a:lnSpc>
                  <a:spcPts val="3437"/>
                </a:lnSpc>
              </a:pPr>
              <a:r>
                <a:rPr lang="en-US" sz="2455" b="1">
                  <a:solidFill>
                    <a:srgbClr val="0044B5"/>
                  </a:solidFill>
                  <a:latin typeface="Antonio 1 Bold"/>
                  <a:ea typeface="Antonio 1 Bold"/>
                  <a:cs typeface="Antonio 1 Bold"/>
                  <a:sym typeface="Antonio 1 Bold"/>
                </a:rPr>
                <a:t>UNITED IS</a:t>
              </a:r>
            </a:p>
            <a:p>
              <a:pPr algn="l">
                <a:lnSpc>
                  <a:spcPts val="3437"/>
                </a:lnSpc>
              </a:pPr>
              <a:r>
                <a:rPr lang="en-US" sz="2455" b="1">
                  <a:solidFill>
                    <a:srgbClr val="0044B5"/>
                  </a:solidFill>
                  <a:latin typeface="Antonio 1 Bold"/>
                  <a:ea typeface="Antonio 1 Bold"/>
                  <a:cs typeface="Antonio 1 Bold"/>
                  <a:sym typeface="Antonio 1 Bold"/>
                </a:rPr>
                <a:t>THE WAY.</a:t>
              </a:r>
            </a:p>
          </p:txBody>
        </p:sp>
        <p:sp>
          <p:nvSpPr>
            <p:cNvPr id="14" name="AutoShape 14"/>
            <p:cNvSpPr/>
            <p:nvPr/>
          </p:nvSpPr>
          <p:spPr>
            <a:xfrm>
              <a:off x="4141284" y="100896"/>
              <a:ext cx="0" cy="1298835"/>
            </a:xfrm>
            <a:prstGeom prst="line">
              <a:avLst/>
            </a:prstGeom>
            <a:ln w="65654" cap="flat">
              <a:solidFill>
                <a:srgbClr val="0044B5"/>
              </a:solidFill>
              <a:prstDash val="solid"/>
              <a:headEnd type="none" w="sm" len="sm"/>
              <a:tailEnd type="none" w="sm" len="sm"/>
            </a:ln>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7D2FF"/>
        </a:solidFill>
        <a:effectLst/>
      </p:bgPr>
    </p:bg>
    <p:spTree>
      <p:nvGrpSpPr>
        <p:cNvPr id="1" name=""/>
        <p:cNvGrpSpPr/>
        <p:nvPr/>
      </p:nvGrpSpPr>
      <p:grpSpPr>
        <a:xfrm>
          <a:off x="0" y="0"/>
          <a:ext cx="0" cy="0"/>
          <a:chOff x="0" y="0"/>
          <a:chExt cx="0" cy="0"/>
        </a:xfrm>
      </p:grpSpPr>
      <p:sp>
        <p:nvSpPr>
          <p:cNvPr id="2" name="Freeform 2"/>
          <p:cNvSpPr/>
          <p:nvPr/>
        </p:nvSpPr>
        <p:spPr>
          <a:xfrm flipH="1">
            <a:off x="-433551" y="0"/>
            <a:ext cx="9577551" cy="10287000"/>
          </a:xfrm>
          <a:custGeom>
            <a:avLst/>
            <a:gdLst/>
            <a:ahLst/>
            <a:cxnLst/>
            <a:rect l="l" t="t" r="r" b="b"/>
            <a:pathLst>
              <a:path w="9577551" h="10287000">
                <a:moveTo>
                  <a:pt x="9577551" y="0"/>
                </a:moveTo>
                <a:lnTo>
                  <a:pt x="0" y="0"/>
                </a:lnTo>
                <a:lnTo>
                  <a:pt x="0" y="10287000"/>
                </a:lnTo>
                <a:lnTo>
                  <a:pt x="9577551" y="10287000"/>
                </a:lnTo>
                <a:lnTo>
                  <a:pt x="9577551" y="0"/>
                </a:lnTo>
                <a:close/>
              </a:path>
            </a:pathLst>
          </a:custGeom>
          <a:blipFill>
            <a:blip>
              <a:extLst>
                <a:ext uri="{96DAC541-7B7A-43D3-8B79-37D633B846F1}">
                  <asvg:svgBlip xmlns:asvg="http://schemas.microsoft.com/office/drawing/2016/SVG/main" r:embed="rId3"/>
                </a:ext>
              </a:extLst>
            </a:blip>
            <a:stretch>
              <a:fillRect t="-68" b="-68"/>
            </a:stretch>
          </a:blipFill>
        </p:spPr>
        <p:txBody>
          <a:bodyPr/>
          <a:lstStyle/>
          <a:p>
            <a:endParaRPr lang="en-US"/>
          </a:p>
        </p:txBody>
      </p:sp>
      <p:grpSp>
        <p:nvGrpSpPr>
          <p:cNvPr id="3" name="Group 3"/>
          <p:cNvGrpSpPr/>
          <p:nvPr/>
        </p:nvGrpSpPr>
        <p:grpSpPr>
          <a:xfrm>
            <a:off x="12495535" y="8512081"/>
            <a:ext cx="6143975" cy="1079511"/>
            <a:chOff x="0" y="0"/>
            <a:chExt cx="8191966" cy="1439349"/>
          </a:xfrm>
        </p:grpSpPr>
        <p:sp>
          <p:nvSpPr>
            <p:cNvPr id="4" name="Freeform 4"/>
            <p:cNvSpPr/>
            <p:nvPr/>
          </p:nvSpPr>
          <p:spPr>
            <a:xfrm>
              <a:off x="0" y="0"/>
              <a:ext cx="4174111" cy="1439349"/>
            </a:xfrm>
            <a:custGeom>
              <a:avLst/>
              <a:gdLst/>
              <a:ahLst/>
              <a:cxnLst/>
              <a:rect l="l" t="t" r="r" b="b"/>
              <a:pathLst>
                <a:path w="4174111" h="1439349">
                  <a:moveTo>
                    <a:pt x="0" y="0"/>
                  </a:moveTo>
                  <a:lnTo>
                    <a:pt x="4174111" y="0"/>
                  </a:lnTo>
                  <a:lnTo>
                    <a:pt x="4174111" y="1439349"/>
                  </a:lnTo>
                  <a:lnTo>
                    <a:pt x="0" y="1439349"/>
                  </a:lnTo>
                  <a:lnTo>
                    <a:pt x="0" y="0"/>
                  </a:lnTo>
                  <a:close/>
                </a:path>
              </a:pathLst>
            </a:custGeom>
            <a:blipFill>
              <a:blip r:embed="rId4"/>
              <a:stretch>
                <a:fillRect l="-94" r="-94"/>
              </a:stretch>
            </a:blipFill>
          </p:spPr>
          <p:txBody>
            <a:bodyPr/>
            <a:lstStyle/>
            <a:p>
              <a:endParaRPr lang="en-US"/>
            </a:p>
          </p:txBody>
        </p:sp>
        <p:sp>
          <p:nvSpPr>
            <p:cNvPr id="5" name="TextBox 5"/>
            <p:cNvSpPr txBox="1"/>
            <p:nvPr/>
          </p:nvSpPr>
          <p:spPr>
            <a:xfrm>
              <a:off x="4514585" y="179321"/>
              <a:ext cx="3677381" cy="1103884"/>
            </a:xfrm>
            <a:prstGeom prst="rect">
              <a:avLst/>
            </a:prstGeom>
          </p:spPr>
          <p:txBody>
            <a:bodyPr lIns="0" tIns="0" rIns="0" bIns="0" rtlCol="0" anchor="t">
              <a:spAutoFit/>
            </a:bodyPr>
            <a:lstStyle/>
            <a:p>
              <a:pPr algn="l">
                <a:lnSpc>
                  <a:spcPts val="3437"/>
                </a:lnSpc>
              </a:pPr>
              <a:r>
                <a:rPr lang="en-US" sz="2455" b="1">
                  <a:solidFill>
                    <a:srgbClr val="0044B5"/>
                  </a:solidFill>
                  <a:latin typeface="Antonio 1 Bold"/>
                  <a:ea typeface="Antonio 1 Bold"/>
                  <a:cs typeface="Antonio 1 Bold"/>
                  <a:sym typeface="Antonio 1 Bold"/>
                </a:rPr>
                <a:t>UNITED IS</a:t>
              </a:r>
            </a:p>
            <a:p>
              <a:pPr algn="l">
                <a:lnSpc>
                  <a:spcPts val="3437"/>
                </a:lnSpc>
              </a:pPr>
              <a:r>
                <a:rPr lang="en-US" sz="2455" b="1">
                  <a:solidFill>
                    <a:srgbClr val="0044B5"/>
                  </a:solidFill>
                  <a:latin typeface="Antonio 1 Bold"/>
                  <a:ea typeface="Antonio 1 Bold"/>
                  <a:cs typeface="Antonio 1 Bold"/>
                  <a:sym typeface="Antonio 1 Bold"/>
                </a:rPr>
                <a:t>THE WAY.</a:t>
              </a:r>
            </a:p>
          </p:txBody>
        </p:sp>
        <p:sp>
          <p:nvSpPr>
            <p:cNvPr id="6" name="AutoShape 6"/>
            <p:cNvSpPr/>
            <p:nvPr/>
          </p:nvSpPr>
          <p:spPr>
            <a:xfrm>
              <a:off x="4141284" y="100896"/>
              <a:ext cx="0" cy="1298835"/>
            </a:xfrm>
            <a:prstGeom prst="line">
              <a:avLst/>
            </a:prstGeom>
            <a:ln w="65654" cap="flat">
              <a:solidFill>
                <a:srgbClr val="0044B5"/>
              </a:solidFill>
              <a:prstDash val="solid"/>
              <a:headEnd type="none" w="sm" len="sm"/>
              <a:tailEnd type="none" w="sm" len="sm"/>
            </a:ln>
          </p:spPr>
          <p:txBody>
            <a:bodyPr/>
            <a:lstStyle/>
            <a:p>
              <a:endParaRPr lang="en-US"/>
            </a:p>
          </p:txBody>
        </p:sp>
      </p:grpSp>
      <p:grpSp>
        <p:nvGrpSpPr>
          <p:cNvPr id="7" name="Group 7"/>
          <p:cNvGrpSpPr/>
          <p:nvPr/>
        </p:nvGrpSpPr>
        <p:grpSpPr>
          <a:xfrm>
            <a:off x="-253175" y="-241489"/>
            <a:ext cx="7185024" cy="718502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1298" r="-18974"/>
              </a:stretch>
            </a:blipFill>
          </p:spPr>
          <p:txBody>
            <a:bodyPr/>
            <a:lstStyle/>
            <a:p>
              <a:endParaRPr lang="en-US"/>
            </a:p>
          </p:txBody>
        </p:sp>
      </p:grpSp>
      <p:sp>
        <p:nvSpPr>
          <p:cNvPr id="9" name="TextBox 9"/>
          <p:cNvSpPr txBox="1"/>
          <p:nvPr/>
        </p:nvSpPr>
        <p:spPr>
          <a:xfrm>
            <a:off x="9428445" y="548177"/>
            <a:ext cx="7830855" cy="1628775"/>
          </a:xfrm>
          <a:prstGeom prst="rect">
            <a:avLst/>
          </a:prstGeom>
        </p:spPr>
        <p:txBody>
          <a:bodyPr lIns="0" tIns="0" rIns="0" bIns="0" rtlCol="0" anchor="t">
            <a:spAutoFit/>
          </a:bodyPr>
          <a:lstStyle/>
          <a:p>
            <a:pPr algn="r">
              <a:lnSpc>
                <a:spcPts val="12845"/>
              </a:lnSpc>
            </a:pPr>
            <a:r>
              <a:rPr lang="en-US" sz="10704" b="1">
                <a:solidFill>
                  <a:srgbClr val="0044B5"/>
                </a:solidFill>
                <a:latin typeface="Antonio 1 Bold"/>
                <a:ea typeface="Antonio 1 Bold"/>
                <a:cs typeface="Antonio 1 Bold"/>
                <a:sym typeface="Antonio 1 Bold"/>
              </a:rPr>
              <a:t>DAY OF CARING</a:t>
            </a:r>
          </a:p>
        </p:txBody>
      </p:sp>
      <p:grpSp>
        <p:nvGrpSpPr>
          <p:cNvPr id="10" name="Group 10"/>
          <p:cNvGrpSpPr/>
          <p:nvPr/>
        </p:nvGrpSpPr>
        <p:grpSpPr>
          <a:xfrm>
            <a:off x="3897630" y="5040630"/>
            <a:ext cx="5246370" cy="524637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8057" r="-22215"/>
              </a:stretch>
            </a:blipFill>
          </p:spPr>
          <p:txBody>
            <a:bodyPr/>
            <a:lstStyle/>
            <a:p>
              <a:endParaRPr lang="en-US"/>
            </a:p>
          </p:txBody>
        </p:sp>
      </p:grpSp>
      <p:sp>
        <p:nvSpPr>
          <p:cNvPr id="12" name="TextBox 12"/>
          <p:cNvSpPr txBox="1"/>
          <p:nvPr/>
        </p:nvSpPr>
        <p:spPr>
          <a:xfrm>
            <a:off x="11630463" y="2468390"/>
            <a:ext cx="4418057" cy="802518"/>
          </a:xfrm>
          <a:prstGeom prst="rect">
            <a:avLst/>
          </a:prstGeom>
        </p:spPr>
        <p:txBody>
          <a:bodyPr lIns="0" tIns="0" rIns="0" bIns="0" rtlCol="0" anchor="t">
            <a:spAutoFit/>
          </a:bodyPr>
          <a:lstStyle/>
          <a:p>
            <a:pPr algn="ctr">
              <a:lnSpc>
                <a:spcPts val="6584"/>
              </a:lnSpc>
            </a:pPr>
            <a:r>
              <a:rPr lang="en-US" sz="4703" b="1">
                <a:solidFill>
                  <a:srgbClr val="0044B5"/>
                </a:solidFill>
                <a:latin typeface="Antonio 1 Bold"/>
                <a:ea typeface="Antonio 1 Bold"/>
                <a:cs typeface="Antonio 1 Bold"/>
                <a:sym typeface="Antonio 1 Bold"/>
              </a:rPr>
              <a:t>1,300+ VOLUNTEERS</a:t>
            </a:r>
          </a:p>
        </p:txBody>
      </p:sp>
      <p:sp>
        <p:nvSpPr>
          <p:cNvPr id="13" name="TextBox 13"/>
          <p:cNvSpPr txBox="1"/>
          <p:nvPr/>
        </p:nvSpPr>
        <p:spPr>
          <a:xfrm>
            <a:off x="10755384" y="3216188"/>
            <a:ext cx="5993194" cy="620909"/>
          </a:xfrm>
          <a:prstGeom prst="rect">
            <a:avLst/>
          </a:prstGeom>
        </p:spPr>
        <p:txBody>
          <a:bodyPr lIns="0" tIns="0" rIns="0" bIns="0" rtlCol="0" anchor="t">
            <a:spAutoFit/>
          </a:bodyPr>
          <a:lstStyle/>
          <a:p>
            <a:pPr algn="ctr">
              <a:lnSpc>
                <a:spcPts val="5151"/>
              </a:lnSpc>
            </a:pPr>
            <a:r>
              <a:rPr lang="en-US" sz="3679">
                <a:solidFill>
                  <a:srgbClr val="0044B5"/>
                </a:solidFill>
                <a:latin typeface="Palanquin 2"/>
                <a:ea typeface="Palanquin 2"/>
                <a:cs typeface="Palanquin 2"/>
                <a:sym typeface="Palanquin 2"/>
              </a:rPr>
              <a:t>donated 5,225 hours valued at</a:t>
            </a:r>
          </a:p>
        </p:txBody>
      </p:sp>
      <p:sp>
        <p:nvSpPr>
          <p:cNvPr id="14" name="TextBox 14"/>
          <p:cNvSpPr txBox="1"/>
          <p:nvPr/>
        </p:nvSpPr>
        <p:spPr>
          <a:xfrm>
            <a:off x="11110108" y="3633875"/>
            <a:ext cx="4804078" cy="1670103"/>
          </a:xfrm>
          <a:prstGeom prst="rect">
            <a:avLst/>
          </a:prstGeom>
        </p:spPr>
        <p:txBody>
          <a:bodyPr lIns="0" tIns="0" rIns="0" bIns="0" rtlCol="0" anchor="t">
            <a:spAutoFit/>
          </a:bodyPr>
          <a:lstStyle/>
          <a:p>
            <a:pPr algn="ctr">
              <a:lnSpc>
                <a:spcPts val="13747"/>
              </a:lnSpc>
            </a:pPr>
            <a:r>
              <a:rPr lang="en-US" sz="9819" b="1">
                <a:solidFill>
                  <a:srgbClr val="0044B5"/>
                </a:solidFill>
                <a:latin typeface="Antonio 1 Bold"/>
                <a:ea typeface="Antonio 1 Bold"/>
                <a:cs typeface="Antonio 1 Bold"/>
                <a:sym typeface="Antonio 1 Bold"/>
              </a:rPr>
              <a:t>$188,850</a:t>
            </a:r>
          </a:p>
        </p:txBody>
      </p:sp>
      <p:sp>
        <p:nvSpPr>
          <p:cNvPr id="15" name="TextBox 15"/>
          <p:cNvSpPr txBox="1"/>
          <p:nvPr/>
        </p:nvSpPr>
        <p:spPr>
          <a:xfrm>
            <a:off x="11455442" y="5721917"/>
            <a:ext cx="4593078" cy="1103863"/>
          </a:xfrm>
          <a:prstGeom prst="rect">
            <a:avLst/>
          </a:prstGeom>
        </p:spPr>
        <p:txBody>
          <a:bodyPr lIns="0" tIns="0" rIns="0" bIns="0" rtlCol="0" anchor="t">
            <a:spAutoFit/>
          </a:bodyPr>
          <a:lstStyle/>
          <a:p>
            <a:pPr algn="ctr">
              <a:lnSpc>
                <a:spcPts val="9056"/>
              </a:lnSpc>
            </a:pPr>
            <a:r>
              <a:rPr lang="en-US" sz="6469" b="1">
                <a:solidFill>
                  <a:srgbClr val="0044B5"/>
                </a:solidFill>
                <a:latin typeface="Antonio 1 Bold"/>
                <a:ea typeface="Antonio 1 Bold"/>
                <a:cs typeface="Antonio 1 Bold"/>
                <a:sym typeface="Antonio 1 Bold"/>
              </a:rPr>
              <a:t>114 PROJECTS </a:t>
            </a:r>
          </a:p>
        </p:txBody>
      </p:sp>
      <p:sp>
        <p:nvSpPr>
          <p:cNvPr id="16" name="TextBox 16"/>
          <p:cNvSpPr txBox="1"/>
          <p:nvPr/>
        </p:nvSpPr>
        <p:spPr>
          <a:xfrm>
            <a:off x="12293806" y="5237272"/>
            <a:ext cx="2778158" cy="524771"/>
          </a:xfrm>
          <a:prstGeom prst="rect">
            <a:avLst/>
          </a:prstGeom>
        </p:spPr>
        <p:txBody>
          <a:bodyPr lIns="0" tIns="0" rIns="0" bIns="0" rtlCol="0" anchor="t">
            <a:spAutoFit/>
          </a:bodyPr>
          <a:lstStyle/>
          <a:p>
            <a:pPr algn="ctr">
              <a:lnSpc>
                <a:spcPts val="4312"/>
              </a:lnSpc>
            </a:pPr>
            <a:r>
              <a:rPr lang="en-US" sz="3037" spc="282">
                <a:solidFill>
                  <a:srgbClr val="0044B5"/>
                </a:solidFill>
                <a:latin typeface="Palanquin 2"/>
                <a:ea typeface="Palanquin 2"/>
                <a:cs typeface="Palanquin 2"/>
                <a:sym typeface="Palanquin 2"/>
              </a:rPr>
              <a:t>to complete</a:t>
            </a:r>
          </a:p>
        </p:txBody>
      </p:sp>
      <p:sp>
        <p:nvSpPr>
          <p:cNvPr id="17" name="TextBox 17"/>
          <p:cNvSpPr txBox="1"/>
          <p:nvPr/>
        </p:nvSpPr>
        <p:spPr>
          <a:xfrm>
            <a:off x="12019797" y="6916094"/>
            <a:ext cx="3646396" cy="821286"/>
          </a:xfrm>
          <a:prstGeom prst="rect">
            <a:avLst/>
          </a:prstGeom>
        </p:spPr>
        <p:txBody>
          <a:bodyPr lIns="0" tIns="0" rIns="0" bIns="0" rtlCol="0" anchor="t">
            <a:spAutoFit/>
          </a:bodyPr>
          <a:lstStyle/>
          <a:p>
            <a:pPr algn="ctr">
              <a:lnSpc>
                <a:spcPts val="6761"/>
              </a:lnSpc>
            </a:pPr>
            <a:r>
              <a:rPr lang="en-US" sz="4829" b="1">
                <a:solidFill>
                  <a:srgbClr val="0044B5"/>
                </a:solidFill>
                <a:latin typeface="Antonio 1 Bold"/>
                <a:ea typeface="Antonio 1 Bold"/>
                <a:cs typeface="Antonio 1 Bold"/>
                <a:sym typeface="Antonio 1 Bold"/>
              </a:rPr>
              <a:t>54 NONPROFITS</a:t>
            </a:r>
          </a:p>
        </p:txBody>
      </p:sp>
      <p:sp>
        <p:nvSpPr>
          <p:cNvPr id="18" name="TextBox 18"/>
          <p:cNvSpPr txBox="1"/>
          <p:nvPr/>
        </p:nvSpPr>
        <p:spPr>
          <a:xfrm>
            <a:off x="11557953" y="7158469"/>
            <a:ext cx="424869" cy="520971"/>
          </a:xfrm>
          <a:prstGeom prst="rect">
            <a:avLst/>
          </a:prstGeom>
        </p:spPr>
        <p:txBody>
          <a:bodyPr lIns="0" tIns="0" rIns="0" bIns="0" rtlCol="0" anchor="t">
            <a:spAutoFit/>
          </a:bodyPr>
          <a:lstStyle/>
          <a:p>
            <a:pPr algn="ctr">
              <a:lnSpc>
                <a:spcPts val="4312"/>
              </a:lnSpc>
            </a:pPr>
            <a:r>
              <a:rPr lang="en-US" sz="3037" b="1" spc="895">
                <a:solidFill>
                  <a:srgbClr val="0044B5"/>
                </a:solidFill>
                <a:latin typeface="Antonio 1 Bold"/>
                <a:ea typeface="Antonio 1 Bold"/>
                <a:cs typeface="Antonio 1 Bold"/>
                <a:sym typeface="Antonio 1 Bold"/>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358251" y="-359663"/>
            <a:ext cx="18927401" cy="10646663"/>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3022" b="-15532"/>
              </a:stretch>
            </a:blipFill>
          </p:spPr>
          <p:txBody>
            <a:bodyPr/>
            <a:lstStyle/>
            <a:p>
              <a:endParaRPr lang="en-US"/>
            </a:p>
          </p:txBody>
        </p:sp>
      </p:grpSp>
      <p:grpSp>
        <p:nvGrpSpPr>
          <p:cNvPr id="4" name="Group 4"/>
          <p:cNvGrpSpPr>
            <a:grpSpLocks noChangeAspect="1"/>
          </p:cNvGrpSpPr>
          <p:nvPr/>
        </p:nvGrpSpPr>
        <p:grpSpPr>
          <a:xfrm>
            <a:off x="-8439727" y="-1762368"/>
            <a:ext cx="16879455" cy="18552847"/>
            <a:chOff x="0" y="0"/>
            <a:chExt cx="12478872" cy="13716000"/>
          </a:xfrm>
        </p:grpSpPr>
        <p:sp>
          <p:nvSpPr>
            <p:cNvPr id="5" name="Freeform 5" descr="A blue and black background  AI-generated content may be incorrect."/>
            <p:cNvSpPr/>
            <p:nvPr/>
          </p:nvSpPr>
          <p:spPr>
            <a:xfrm>
              <a:off x="0" y="0"/>
              <a:ext cx="12478893" cy="13716000"/>
            </a:xfrm>
            <a:custGeom>
              <a:avLst/>
              <a:gdLst/>
              <a:ahLst/>
              <a:cxnLst/>
              <a:rect l="l" t="t" r="r" b="b"/>
              <a:pathLst>
                <a:path w="12478893" h="13716000">
                  <a:moveTo>
                    <a:pt x="0" y="0"/>
                  </a:moveTo>
                  <a:lnTo>
                    <a:pt x="12478893" y="0"/>
                  </a:lnTo>
                  <a:lnTo>
                    <a:pt x="12478893" y="13716000"/>
                  </a:lnTo>
                  <a:lnTo>
                    <a:pt x="0" y="13716000"/>
                  </a:lnTo>
                  <a:lnTo>
                    <a:pt x="0" y="0"/>
                  </a:lnTo>
                  <a:close/>
                </a:path>
              </a:pathLst>
            </a:custGeom>
            <a:blipFill>
              <a:blip r:embed="rId4"/>
              <a:stretch>
                <a:fillRect r="-108428" b="-46"/>
              </a:stretch>
            </a:blipFill>
          </p:spPr>
          <p:txBody>
            <a:bodyPr/>
            <a:lstStyle/>
            <a:p>
              <a:endParaRPr lang="en-US"/>
            </a:p>
          </p:txBody>
        </p:sp>
      </p:grpSp>
      <p:grpSp>
        <p:nvGrpSpPr>
          <p:cNvPr id="6" name="Group 6"/>
          <p:cNvGrpSpPr/>
          <p:nvPr/>
        </p:nvGrpSpPr>
        <p:grpSpPr>
          <a:xfrm>
            <a:off x="-960668" y="7981044"/>
            <a:ext cx="6845710" cy="1154544"/>
            <a:chOff x="0" y="0"/>
            <a:chExt cx="9127613" cy="1539392"/>
          </a:xfrm>
        </p:grpSpPr>
        <p:grpSp>
          <p:nvGrpSpPr>
            <p:cNvPr id="7" name="Group 7"/>
            <p:cNvGrpSpPr/>
            <p:nvPr/>
          </p:nvGrpSpPr>
          <p:grpSpPr>
            <a:xfrm>
              <a:off x="0" y="0"/>
              <a:ext cx="9127613" cy="1539392"/>
              <a:chOff x="0" y="0"/>
              <a:chExt cx="2409693" cy="406400"/>
            </a:xfrm>
          </p:grpSpPr>
          <p:sp>
            <p:nvSpPr>
              <p:cNvPr id="8" name="Freeform 8"/>
              <p:cNvSpPr/>
              <p:nvPr/>
            </p:nvSpPr>
            <p:spPr>
              <a:xfrm>
                <a:off x="0" y="0"/>
                <a:ext cx="2409693" cy="406400"/>
              </a:xfrm>
              <a:custGeom>
                <a:avLst/>
                <a:gdLst/>
                <a:ahLst/>
                <a:cxnLst/>
                <a:rect l="l" t="t" r="r" b="b"/>
                <a:pathLst>
                  <a:path w="2409693" h="406400">
                    <a:moveTo>
                      <a:pt x="2206493" y="0"/>
                    </a:moveTo>
                    <a:cubicBezTo>
                      <a:pt x="2318717" y="0"/>
                      <a:pt x="2409693" y="90976"/>
                      <a:pt x="2409693" y="203200"/>
                    </a:cubicBezTo>
                    <a:cubicBezTo>
                      <a:pt x="2409693" y="315424"/>
                      <a:pt x="2318717" y="406400"/>
                      <a:pt x="2206493"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9" name="TextBox 9"/>
              <p:cNvSpPr txBox="1"/>
              <p:nvPr/>
            </p:nvSpPr>
            <p:spPr>
              <a:xfrm>
                <a:off x="0" y="-38100"/>
                <a:ext cx="2409693" cy="444500"/>
              </a:xfrm>
              <a:prstGeom prst="rect">
                <a:avLst/>
              </a:prstGeom>
            </p:spPr>
            <p:txBody>
              <a:bodyPr lIns="50800" tIns="50800" rIns="50800" bIns="50800" rtlCol="0" anchor="ctr"/>
              <a:lstStyle/>
              <a:p>
                <a:pPr algn="ctr">
                  <a:lnSpc>
                    <a:spcPts val="3360"/>
                  </a:lnSpc>
                </a:pPr>
                <a:endParaRPr/>
              </a:p>
            </p:txBody>
          </p:sp>
        </p:grpSp>
        <p:sp>
          <p:nvSpPr>
            <p:cNvPr id="10" name="Freeform 10"/>
            <p:cNvSpPr/>
            <p:nvPr/>
          </p:nvSpPr>
          <p:spPr>
            <a:xfrm>
              <a:off x="3071950" y="163660"/>
              <a:ext cx="5238619" cy="1212073"/>
            </a:xfrm>
            <a:custGeom>
              <a:avLst/>
              <a:gdLst/>
              <a:ahLst/>
              <a:cxnLst/>
              <a:rect l="l" t="t" r="r" b="b"/>
              <a:pathLst>
                <a:path w="5238619" h="1212073">
                  <a:moveTo>
                    <a:pt x="0" y="0"/>
                  </a:moveTo>
                  <a:lnTo>
                    <a:pt x="5238619" y="0"/>
                  </a:lnTo>
                  <a:lnTo>
                    <a:pt x="5238619" y="1212072"/>
                  </a:lnTo>
                  <a:lnTo>
                    <a:pt x="0" y="1212072"/>
                  </a:lnTo>
                  <a:lnTo>
                    <a:pt x="0" y="0"/>
                  </a:lnTo>
                  <a:close/>
                </a:path>
              </a:pathLst>
            </a:custGeom>
            <a:blipFill>
              <a:blip r:embed="rId5"/>
              <a:stretch>
                <a:fillRect l="-1372" t="-80669" r="-1597" b="-69663"/>
              </a:stretch>
            </a:blipFill>
            <a:ln cap="sq">
              <a:noFill/>
              <a:prstDash val="solid"/>
              <a:miter/>
            </a:ln>
          </p:spPr>
          <p:txBody>
            <a:bodyPr/>
            <a:lstStyle/>
            <a:p>
              <a:endParaRPr lang="en-US"/>
            </a:p>
          </p:txBody>
        </p:sp>
      </p:grpSp>
      <p:grpSp>
        <p:nvGrpSpPr>
          <p:cNvPr id="11" name="Group 11"/>
          <p:cNvGrpSpPr/>
          <p:nvPr/>
        </p:nvGrpSpPr>
        <p:grpSpPr>
          <a:xfrm>
            <a:off x="1028700" y="5987037"/>
            <a:ext cx="4659103" cy="1527018"/>
            <a:chOff x="0" y="0"/>
            <a:chExt cx="6212137" cy="2036025"/>
          </a:xfrm>
        </p:grpSpPr>
        <p:sp>
          <p:nvSpPr>
            <p:cNvPr id="12" name="Freeform 12"/>
            <p:cNvSpPr/>
            <p:nvPr/>
          </p:nvSpPr>
          <p:spPr>
            <a:xfrm>
              <a:off x="0" y="725444"/>
              <a:ext cx="580660" cy="580660"/>
            </a:xfrm>
            <a:custGeom>
              <a:avLst/>
              <a:gdLst/>
              <a:ahLst/>
              <a:cxnLst/>
              <a:rect l="l" t="t" r="r" b="b"/>
              <a:pathLst>
                <a:path w="580660" h="580660">
                  <a:moveTo>
                    <a:pt x="0" y="0"/>
                  </a:moveTo>
                  <a:lnTo>
                    <a:pt x="580660" y="0"/>
                  </a:lnTo>
                  <a:lnTo>
                    <a:pt x="580660" y="580659"/>
                  </a:lnTo>
                  <a:lnTo>
                    <a:pt x="0" y="5806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a:off x="0" y="1455365"/>
              <a:ext cx="580660" cy="580660"/>
            </a:xfrm>
            <a:custGeom>
              <a:avLst/>
              <a:gdLst/>
              <a:ahLst/>
              <a:cxnLst/>
              <a:rect l="l" t="t" r="r" b="b"/>
              <a:pathLst>
                <a:path w="580660" h="580660">
                  <a:moveTo>
                    <a:pt x="0" y="0"/>
                  </a:moveTo>
                  <a:lnTo>
                    <a:pt x="580660" y="0"/>
                  </a:lnTo>
                  <a:lnTo>
                    <a:pt x="580660" y="580660"/>
                  </a:lnTo>
                  <a:lnTo>
                    <a:pt x="0" y="58066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0" y="0"/>
              <a:ext cx="580660" cy="580660"/>
            </a:xfrm>
            <a:custGeom>
              <a:avLst/>
              <a:gdLst/>
              <a:ahLst/>
              <a:cxnLst/>
              <a:rect l="l" t="t" r="r" b="b"/>
              <a:pathLst>
                <a:path w="580660" h="580660">
                  <a:moveTo>
                    <a:pt x="0" y="0"/>
                  </a:moveTo>
                  <a:lnTo>
                    <a:pt x="580660" y="0"/>
                  </a:lnTo>
                  <a:lnTo>
                    <a:pt x="580660" y="580660"/>
                  </a:lnTo>
                  <a:lnTo>
                    <a:pt x="0" y="58066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TextBox 15"/>
            <p:cNvSpPr txBox="1"/>
            <p:nvPr/>
          </p:nvSpPr>
          <p:spPr>
            <a:xfrm>
              <a:off x="931613" y="768591"/>
              <a:ext cx="3432674" cy="475890"/>
            </a:xfrm>
            <a:prstGeom prst="rect">
              <a:avLst/>
            </a:prstGeom>
          </p:spPr>
          <p:txBody>
            <a:bodyPr lIns="0" tIns="0" rIns="0" bIns="0" rtlCol="0" anchor="t">
              <a:spAutoFit/>
            </a:bodyPr>
            <a:lstStyle/>
            <a:p>
              <a:pPr marL="0" lvl="0" indent="0" algn="just">
                <a:lnSpc>
                  <a:spcPts val="2952"/>
                </a:lnSpc>
                <a:spcBef>
                  <a:spcPct val="0"/>
                </a:spcBef>
              </a:pPr>
              <a:r>
                <a:rPr lang="en-US" sz="2271">
                  <a:solidFill>
                    <a:srgbClr val="FFFFFF"/>
                  </a:solidFill>
                  <a:latin typeface="Palanquin 2"/>
                  <a:ea typeface="Palanquin 2"/>
                  <a:cs typeface="Palanquin 2"/>
                  <a:sym typeface="Palanquin 2"/>
                </a:rPr>
                <a:t>417-863-7700</a:t>
              </a:r>
            </a:p>
          </p:txBody>
        </p:sp>
        <p:sp>
          <p:nvSpPr>
            <p:cNvPr id="16" name="TextBox 16"/>
            <p:cNvSpPr txBox="1"/>
            <p:nvPr/>
          </p:nvSpPr>
          <p:spPr>
            <a:xfrm>
              <a:off x="931613" y="1426753"/>
              <a:ext cx="5280524" cy="475890"/>
            </a:xfrm>
            <a:prstGeom prst="rect">
              <a:avLst/>
            </a:prstGeom>
          </p:spPr>
          <p:txBody>
            <a:bodyPr lIns="0" tIns="0" rIns="0" bIns="0" rtlCol="0" anchor="t">
              <a:spAutoFit/>
            </a:bodyPr>
            <a:lstStyle/>
            <a:p>
              <a:pPr marL="0" lvl="0" indent="0" algn="just">
                <a:lnSpc>
                  <a:spcPts val="2952"/>
                </a:lnSpc>
                <a:spcBef>
                  <a:spcPct val="0"/>
                </a:spcBef>
              </a:pPr>
              <a:r>
                <a:rPr lang="en-US" sz="2271">
                  <a:solidFill>
                    <a:srgbClr val="FFFFFF"/>
                  </a:solidFill>
                  <a:latin typeface="Palanquin 2"/>
                  <a:ea typeface="Palanquin 2"/>
                  <a:cs typeface="Palanquin 2"/>
                  <a:sym typeface="Palanquin 2"/>
                </a:rPr>
                <a:t>liveunited@uwozarks.org</a:t>
              </a:r>
            </a:p>
          </p:txBody>
        </p:sp>
        <p:sp>
          <p:nvSpPr>
            <p:cNvPr id="17" name="TextBox 17"/>
            <p:cNvSpPr txBox="1"/>
            <p:nvPr/>
          </p:nvSpPr>
          <p:spPr>
            <a:xfrm>
              <a:off x="931613" y="43147"/>
              <a:ext cx="5280524" cy="475890"/>
            </a:xfrm>
            <a:prstGeom prst="rect">
              <a:avLst/>
            </a:prstGeom>
          </p:spPr>
          <p:txBody>
            <a:bodyPr lIns="0" tIns="0" rIns="0" bIns="0" rtlCol="0" anchor="t">
              <a:spAutoFit/>
            </a:bodyPr>
            <a:lstStyle/>
            <a:p>
              <a:pPr marL="0" lvl="0" indent="0" algn="just">
                <a:lnSpc>
                  <a:spcPts val="2952"/>
                </a:lnSpc>
                <a:spcBef>
                  <a:spcPct val="0"/>
                </a:spcBef>
              </a:pPr>
              <a:r>
                <a:rPr lang="en-US" sz="2271">
                  <a:solidFill>
                    <a:srgbClr val="FFFFFF"/>
                  </a:solidFill>
                  <a:latin typeface="Palanquin 2"/>
                  <a:ea typeface="Palanquin 2"/>
                  <a:cs typeface="Palanquin 2"/>
                  <a:sym typeface="Palanquin 2"/>
                </a:rPr>
                <a:t>320 N Jefferson Ave</a:t>
              </a:r>
            </a:p>
          </p:txBody>
        </p:sp>
      </p:grpSp>
      <p:sp>
        <p:nvSpPr>
          <p:cNvPr id="18" name="TextBox 18"/>
          <p:cNvSpPr txBox="1"/>
          <p:nvPr/>
        </p:nvSpPr>
        <p:spPr>
          <a:xfrm>
            <a:off x="1028700" y="771525"/>
            <a:ext cx="3917775" cy="4086632"/>
          </a:xfrm>
          <a:prstGeom prst="rect">
            <a:avLst/>
          </a:prstGeom>
        </p:spPr>
        <p:txBody>
          <a:bodyPr lIns="0" tIns="0" rIns="0" bIns="0" rtlCol="0" anchor="t">
            <a:spAutoFit/>
          </a:bodyPr>
          <a:lstStyle/>
          <a:p>
            <a:pPr algn="ctr"/>
            <a:r>
              <a:rPr lang="en-US" sz="13278" b="1" dirty="0">
                <a:solidFill>
                  <a:srgbClr val="FFFFFF"/>
                </a:solidFill>
                <a:latin typeface="Antonio 1 Bold"/>
                <a:ea typeface="Antonio 1 Bold"/>
                <a:cs typeface="Antonio 1 Bold"/>
                <a:sym typeface="Antonio 1 Bold"/>
              </a:rPr>
              <a:t>THANK</a:t>
            </a:r>
          </a:p>
          <a:p>
            <a:pPr algn="l"/>
            <a:r>
              <a:rPr lang="en-US" sz="13278" b="1" dirty="0">
                <a:solidFill>
                  <a:srgbClr val="FFFFFF"/>
                </a:solidFill>
                <a:latin typeface="Antonio 1 Bold"/>
                <a:ea typeface="Antonio 1 Bold"/>
                <a:cs typeface="Antonio 1 Bold"/>
                <a:sym typeface="Antonio 1 Bold"/>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B441B977F81E4CA69FAA713A01C3AC" ma:contentTypeVersion="19" ma:contentTypeDescription="Create a new document." ma:contentTypeScope="" ma:versionID="9b4ee8f2ba18efeba306457f5610b2a8">
  <xsd:schema xmlns:xsd="http://www.w3.org/2001/XMLSchema" xmlns:xs="http://www.w3.org/2001/XMLSchema" xmlns:p="http://schemas.microsoft.com/office/2006/metadata/properties" xmlns:ns2="9a904751-8e63-4dc1-aab8-8b51c4d5bc3a" xmlns:ns3="8c83ead5-23aa-47c9-9d37-2d362b795ad9" targetNamespace="http://schemas.microsoft.com/office/2006/metadata/properties" ma:root="true" ma:fieldsID="191f0a04e0ac3f83436e41ce59027647" ns2:_="" ns3:_="">
    <xsd:import namespace="9a904751-8e63-4dc1-aab8-8b51c4d5bc3a"/>
    <xsd:import namespace="8c83ead5-23aa-47c9-9d37-2d362b795ad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904751-8e63-4dc1-aab8-8b51c4d5bc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3f9ad1-73df-469f-9429-dd917c2f1e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83ead5-23aa-47c9-9d37-2d362b795ad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f3f7ff1-4542-4666-bf67-099d5f9aef8b}" ma:internalName="TaxCatchAll" ma:showField="CatchAllData" ma:web="8c83ead5-23aa-47c9-9d37-2d362b795a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a904751-8e63-4dc1-aab8-8b51c4d5bc3a">
      <Terms xmlns="http://schemas.microsoft.com/office/infopath/2007/PartnerControls"/>
    </lcf76f155ced4ddcb4097134ff3c332f>
    <TaxCatchAll xmlns="8c83ead5-23aa-47c9-9d37-2d362b795ad9" xsi:nil="true"/>
  </documentManagement>
</p:properties>
</file>

<file path=customXml/itemProps1.xml><?xml version="1.0" encoding="utf-8"?>
<ds:datastoreItem xmlns:ds="http://schemas.openxmlformats.org/officeDocument/2006/customXml" ds:itemID="{846CB1CF-50F6-4093-AD3A-6B25451F6D19}"/>
</file>

<file path=customXml/itemProps2.xml><?xml version="1.0" encoding="utf-8"?>
<ds:datastoreItem xmlns:ds="http://schemas.openxmlformats.org/officeDocument/2006/customXml" ds:itemID="{3C489EDB-D769-433D-9192-A4D114B0159B}"/>
</file>

<file path=customXml/itemProps3.xml><?xml version="1.0" encoding="utf-8"?>
<ds:datastoreItem xmlns:ds="http://schemas.openxmlformats.org/officeDocument/2006/customXml" ds:itemID="{89D8E1B9-82F4-44FC-9B2A-1D43C3B90A69}"/>
</file>

<file path=docProps/app.xml><?xml version="1.0" encoding="utf-8"?>
<Properties xmlns="http://schemas.openxmlformats.org/officeDocument/2006/extended-properties" xmlns:vt="http://schemas.openxmlformats.org/officeDocument/2006/docPropsVTypes">
  <TotalTime>2</TotalTime>
  <Words>716</Words>
  <Application>Microsoft Office PowerPoint</Application>
  <PresentationFormat>Custom</PresentationFormat>
  <Paragraphs>155</Paragraphs>
  <Slides>12</Slides>
  <Notes>7</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vt:i4>
      </vt:variant>
    </vt:vector>
  </HeadingPairs>
  <TitlesOfParts>
    <vt:vector size="26" baseType="lpstr">
      <vt:lpstr>Calibri</vt:lpstr>
      <vt:lpstr>League Gothic</vt:lpstr>
      <vt:lpstr>Antonio 1</vt:lpstr>
      <vt:lpstr>Palanquin 1 Bold</vt:lpstr>
      <vt:lpstr>Palanquin 2</vt:lpstr>
      <vt:lpstr>Antonio 1 Bold</vt:lpstr>
      <vt:lpstr>Arial</vt:lpstr>
      <vt:lpstr>Palanquin 2 Medium</vt:lpstr>
      <vt:lpstr>Antonio 2</vt:lpstr>
      <vt:lpstr>Antonio 2 Bold</vt:lpstr>
      <vt:lpstr>Roboto</vt:lpstr>
      <vt:lpstr>Palanquin 1</vt:lpstr>
      <vt:lpstr>Palanquin 2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THIS - 2026 UWO Workplace Campaign Powerpoint.pptx</dc:title>
  <cp:lastModifiedBy>Addie Ferber</cp:lastModifiedBy>
  <cp:revision>1</cp:revision>
  <dcterms:created xsi:type="dcterms:W3CDTF">2006-08-16T00:00:00Z</dcterms:created>
  <dcterms:modified xsi:type="dcterms:W3CDTF">2026-09-15T14:59:28Z</dcterms:modified>
  <dc:identifier>DAHPkhnNQbo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0x01010001B441B977F81E4CA69FAA713A01C3AC</vt:lpwstr>
  </property>
</Properties>
</file>