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changesInfos/changesInfo1.xml" ContentType="application/vnd.ms-powerpoint.changesinfo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7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Antonio 1" panose="020B0604020202020204" charset="0"/>
      <p:regular r:id="rId22"/>
    </p:embeddedFont>
    <p:embeddedFont>
      <p:font typeface="Antonio 1 Bold" panose="020B0604020202020204" charset="0"/>
      <p:regular r:id="rId23"/>
    </p:embeddedFont>
    <p:embeddedFont>
      <p:font typeface="Antonio 1 Ultra-Bold" panose="020B0604020202020204" charset="0"/>
      <p:regular r:id="rId24"/>
    </p:embeddedFont>
    <p:embeddedFont>
      <p:font typeface="Antonio 2 Light" panose="020B0604020202020204" charset="0"/>
      <p:regular r:id="rId25"/>
    </p:embeddedFont>
    <p:embeddedFont>
      <p:font typeface="Antonio 3" panose="020B0604020202020204" charset="0"/>
      <p:regular r:id="rId26"/>
    </p:embeddedFont>
    <p:embeddedFont>
      <p:font typeface="Antonio 3 Bold" panose="020B0604020202020204" charset="0"/>
      <p:regular r:id="rId27"/>
    </p:embeddedFont>
    <p:embeddedFont>
      <p:font typeface="Palanquin 1" panose="020B0604020202020204" charset="0"/>
      <p:regular r:id="rId28"/>
    </p:embeddedFont>
    <p:embeddedFont>
      <p:font typeface="Palanquin 1 Bold" panose="020B0604020202020204" charset="0"/>
      <p:regular r:id="rId29"/>
    </p:embeddedFont>
    <p:embeddedFont>
      <p:font typeface="Palanquin 1 Medium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4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die Ferber" userId="372dce48-5d89-472c-a990-3819f8250b28" providerId="ADAL" clId="{CCACDD5A-D0A5-4B78-8A5B-787E4C778767}"/>
    <pc:docChg chg="undo custSel modSld sldOrd">
      <pc:chgData name="Addie Ferber" userId="372dce48-5d89-472c-a990-3819f8250b28" providerId="ADAL" clId="{CCACDD5A-D0A5-4B78-8A5B-787E4C778767}" dt="2026-09-16T14:27:02.076" v="17" actId="20578"/>
      <pc:docMkLst>
        <pc:docMk/>
      </pc:docMkLst>
      <pc:sldChg chg="modSp mod">
        <pc:chgData name="Addie Ferber" userId="372dce48-5d89-472c-a990-3819f8250b28" providerId="ADAL" clId="{CCACDD5A-D0A5-4B78-8A5B-787E4C778767}" dt="2026-09-16T14:23:25.002" v="6" actId="1076"/>
        <pc:sldMkLst>
          <pc:docMk/>
          <pc:sldMk cId="0" sldId="258"/>
        </pc:sldMkLst>
        <pc:spChg chg="mod">
          <ac:chgData name="Addie Ferber" userId="372dce48-5d89-472c-a990-3819f8250b28" providerId="ADAL" clId="{CCACDD5A-D0A5-4B78-8A5B-787E4C778767}" dt="2026-09-16T14:23:00.712" v="1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Addie Ferber" userId="372dce48-5d89-472c-a990-3819f8250b28" providerId="ADAL" clId="{CCACDD5A-D0A5-4B78-8A5B-787E4C778767}" dt="2026-09-16T14:23:08.170" v="2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Addie Ferber" userId="372dce48-5d89-472c-a990-3819f8250b28" providerId="ADAL" clId="{CCACDD5A-D0A5-4B78-8A5B-787E4C778767}" dt="2026-09-16T14:23:13.285" v="4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Addie Ferber" userId="372dce48-5d89-472c-a990-3819f8250b28" providerId="ADAL" clId="{CCACDD5A-D0A5-4B78-8A5B-787E4C778767}" dt="2026-09-16T14:23:25.002" v="6" actId="1076"/>
          <ac:spMkLst>
            <pc:docMk/>
            <pc:sldMk cId="0" sldId="258"/>
            <ac:spMk id="16" creationId="{00000000-0000-0000-0000-000000000000}"/>
          </ac:spMkLst>
        </pc:spChg>
      </pc:sldChg>
      <pc:sldChg chg="modSp mod">
        <pc:chgData name="Addie Ferber" userId="372dce48-5d89-472c-a990-3819f8250b28" providerId="ADAL" clId="{CCACDD5A-D0A5-4B78-8A5B-787E4C778767}" dt="2026-09-16T14:24:45.200" v="10" actId="14100"/>
        <pc:sldMkLst>
          <pc:docMk/>
          <pc:sldMk cId="0" sldId="267"/>
        </pc:sldMkLst>
        <pc:spChg chg="mod">
          <ac:chgData name="Addie Ferber" userId="372dce48-5d89-472c-a990-3819f8250b28" providerId="ADAL" clId="{CCACDD5A-D0A5-4B78-8A5B-787E4C778767}" dt="2026-09-16T14:24:42.282" v="9" actId="1076"/>
          <ac:spMkLst>
            <pc:docMk/>
            <pc:sldMk cId="0" sldId="267"/>
            <ac:spMk id="16" creationId="{00000000-0000-0000-0000-000000000000}"/>
          </ac:spMkLst>
        </pc:spChg>
        <pc:spChg chg="mod">
          <ac:chgData name="Addie Ferber" userId="372dce48-5d89-472c-a990-3819f8250b28" providerId="ADAL" clId="{CCACDD5A-D0A5-4B78-8A5B-787E4C778767}" dt="2026-09-16T14:24:45.200" v="10" actId="14100"/>
          <ac:spMkLst>
            <pc:docMk/>
            <pc:sldMk cId="0" sldId="267"/>
            <ac:spMk id="17" creationId="{00000000-0000-0000-0000-000000000000}"/>
          </ac:spMkLst>
        </pc:spChg>
      </pc:sldChg>
      <pc:sldChg chg="modSp mod">
        <pc:chgData name="Addie Ferber" userId="372dce48-5d89-472c-a990-3819f8250b28" providerId="ADAL" clId="{CCACDD5A-D0A5-4B78-8A5B-787E4C778767}" dt="2026-09-16T14:25:41.220" v="14" actId="207"/>
        <pc:sldMkLst>
          <pc:docMk/>
          <pc:sldMk cId="0" sldId="269"/>
        </pc:sldMkLst>
        <pc:spChg chg="mod">
          <ac:chgData name="Addie Ferber" userId="372dce48-5d89-472c-a990-3819f8250b28" providerId="ADAL" clId="{CCACDD5A-D0A5-4B78-8A5B-787E4C778767}" dt="2026-09-16T14:25:09.778" v="12" actId="14100"/>
          <ac:spMkLst>
            <pc:docMk/>
            <pc:sldMk cId="0" sldId="269"/>
            <ac:spMk id="4" creationId="{00000000-0000-0000-0000-000000000000}"/>
          </ac:spMkLst>
        </pc:spChg>
        <pc:spChg chg="mod">
          <ac:chgData name="Addie Ferber" userId="372dce48-5d89-472c-a990-3819f8250b28" providerId="ADAL" clId="{CCACDD5A-D0A5-4B78-8A5B-787E4C778767}" dt="2026-09-16T14:25:41.220" v="14" actId="207"/>
          <ac:spMkLst>
            <pc:docMk/>
            <pc:sldMk cId="0" sldId="269"/>
            <ac:spMk id="5" creationId="{00000000-0000-0000-0000-000000000000}"/>
          </ac:spMkLst>
        </pc:spChg>
        <pc:spChg chg="mod">
          <ac:chgData name="Addie Ferber" userId="372dce48-5d89-472c-a990-3819f8250b28" providerId="ADAL" clId="{CCACDD5A-D0A5-4B78-8A5B-787E4C778767}" dt="2026-09-16T14:25:06.579" v="11" actId="14100"/>
          <ac:spMkLst>
            <pc:docMk/>
            <pc:sldMk cId="0" sldId="269"/>
            <ac:spMk id="6" creationId="{00000000-0000-0000-0000-000000000000}"/>
          </ac:spMkLst>
        </pc:spChg>
      </pc:sldChg>
      <pc:sldChg chg="ord modNotes">
        <pc:chgData name="Addie Ferber" userId="372dce48-5d89-472c-a990-3819f8250b28" providerId="ADAL" clId="{CCACDD5A-D0A5-4B78-8A5B-787E4C778767}" dt="2026-09-16T14:27:02.076" v="17" actId="20578"/>
        <pc:sldMkLst>
          <pc:docMk/>
          <pc:sldMk cId="0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11:30 start time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Brandi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11:40-11:50 Brandi</a:t>
            </a:r>
          </a:p>
          <a:p>
            <a:endParaRPr lang="en-US"/>
          </a:p>
          <a:p>
            <a:r>
              <a:rPr lang="en-US"/>
              <a:t>•	Welcome by Brandi &amp; Ryan Sivill</a:t>
            </a:r>
          </a:p>
          <a:p>
            <a:endParaRPr lang="en-US"/>
          </a:p>
          <a:p>
            <a:r>
              <a:rPr lang="en-US"/>
              <a:t>•	Brandi introduce Board member &amp; Sponsor, Shane Cowger, Arvest Bank</a:t>
            </a:r>
          </a:p>
          <a:p>
            <a:endParaRPr lang="en-US"/>
          </a:p>
          <a:p>
            <a:r>
              <a:rPr lang="en-US"/>
              <a:t>•	Brandi ask that everyone does a short around the room Introductions (name &amp; how long have you been the ECM)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11:50-12:00 Brandi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Brandi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Brandi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Brandi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Brandi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Brandi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Brandi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12:00-12:15</a:t>
            </a:r>
          </a:p>
          <a:p>
            <a:endParaRPr lang="en-US"/>
          </a:p>
          <a:p>
            <a:r>
              <a:rPr lang="en-US"/>
              <a:t>Brandon &amp; Tranna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12:00 Tranna</a:t>
            </a:r>
          </a:p>
          <a:p>
            <a:endParaRPr lang="en-US"/>
          </a:p>
          <a:p>
            <a:r>
              <a:rPr lang="en-US"/>
              <a:t>Share that the theme this year is again United is the Way with a goal to raise 1.8mil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12:00</a:t>
            </a:r>
          </a:p>
          <a:p>
            <a:endParaRPr lang="en-US"/>
          </a:p>
          <a:p>
            <a:r>
              <a:rPr lang="en-US"/>
              <a:t>Tranna-5 min</a:t>
            </a:r>
          </a:p>
          <a:p>
            <a:endParaRPr lang="en-US"/>
          </a:p>
          <a:p>
            <a:r>
              <a:rPr lang="en-US"/>
              <a:t>Share with them why they are the "cheerleaders" of United Way and the importance of them getting invested, creating a culture of giving and fun engagement.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12:05-12:15 Brandon</a:t>
            </a:r>
          </a:p>
          <a:p>
            <a:endParaRPr lang="en-US"/>
          </a:p>
          <a:p>
            <a:r>
              <a:rPr lang="en-US"/>
              <a:t>10 min</a:t>
            </a:r>
          </a:p>
          <a:p>
            <a:r>
              <a:rPr lang="en-US"/>
              <a:t>Please open the Steps to Success part and quickly go through it as well as the resource library </a:t>
            </a:r>
          </a:p>
          <a:p>
            <a:endParaRPr lang="en-US"/>
          </a:p>
          <a:p>
            <a:r>
              <a:rPr lang="en-US"/>
              <a:t>They have folders at their seat with a lot of this info in it</a:t>
            </a:r>
          </a:p>
          <a:p>
            <a:endParaRPr lang="en-US"/>
          </a:p>
          <a:p>
            <a:r>
              <a:rPr lang="en-US"/>
              <a:t>ECM NEXT STEP: fill out campaign participation survey or better yet, meet with account manager in person!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12:20-12:50 Janelle &amp; Bill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12:20 Janelle</a:t>
            </a:r>
          </a:p>
          <a:p>
            <a:endParaRPr lang="en-US"/>
          </a:p>
          <a:p>
            <a:r>
              <a:rPr lang="en-US"/>
              <a:t>Intro Bill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12:20 Janelle</a:t>
            </a:r>
          </a:p>
          <a:p>
            <a:endParaRPr lang="en-US"/>
          </a:p>
          <a:p>
            <a:r>
              <a:rPr lang="en-US"/>
              <a:t>Show rest of cabinet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12:20</a:t>
            </a:r>
          </a:p>
          <a:p>
            <a:endParaRPr lang="en-US"/>
          </a:p>
          <a:p>
            <a:r>
              <a:rPr lang="en-US"/>
              <a:t>Janelle &amp; Bill</a:t>
            </a:r>
          </a:p>
          <a:p>
            <a:endParaRPr lang="en-US"/>
          </a:p>
          <a:p>
            <a:r>
              <a:rPr lang="en-US"/>
              <a:t>Congratulate those that are here that won awards at the Campaign Celebration:</a:t>
            </a:r>
          </a:p>
          <a:p>
            <a:r>
              <a:rPr lang="en-US"/>
              <a:t>Whitney Mann, Rising Star</a:t>
            </a:r>
          </a:p>
          <a:p>
            <a:r>
              <a:rPr lang="en-US"/>
              <a:t>Sarah Beckley, Revitalization</a:t>
            </a:r>
          </a:p>
          <a:p>
            <a:r>
              <a:rPr lang="en-US"/>
              <a:t>Emily Logan, Most Creative Campaign Event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12:50</a:t>
            </a:r>
          </a:p>
          <a:p>
            <a:endParaRPr lang="en-US"/>
          </a:p>
          <a:p>
            <a:r>
              <a:rPr lang="en-US"/>
              <a:t>Remind them to grab swag for themselves for coming</a:t>
            </a:r>
          </a:p>
          <a:p>
            <a:endParaRPr lang="en-US"/>
          </a:p>
          <a:p>
            <a:r>
              <a:rPr lang="en-US"/>
              <a:t>Grab paper pledge forms if needed</a:t>
            </a:r>
          </a:p>
          <a:p>
            <a:endParaRPr lang="en-US"/>
          </a:p>
          <a:p>
            <a:r>
              <a:rPr lang="en-US"/>
              <a:t>They can grab popcorn and lilac bundles for any committee members they have </a:t>
            </a:r>
          </a:p>
          <a:p>
            <a:endParaRPr lang="en-US"/>
          </a:p>
          <a:p>
            <a:r>
              <a:rPr lang="en-US"/>
              <a:t>TAKE PICTURE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eg"/><Relationship Id="rId3" Type="http://schemas.openxmlformats.org/officeDocument/2006/relationships/image" Target="../media/image23.sv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0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uwozarks.org/how-to-help/workplace-campaigns/" TargetMode="External"/><Relationship Id="rId4" Type="http://schemas.openxmlformats.org/officeDocument/2006/relationships/image" Target="../media/image4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jpe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40291" y="5463785"/>
            <a:ext cx="7030043" cy="4270472"/>
          </a:xfrm>
          <a:custGeom>
            <a:avLst/>
            <a:gdLst/>
            <a:ahLst/>
            <a:cxnLst/>
            <a:rect l="l" t="t" r="r" b="b"/>
            <a:pathLst>
              <a:path w="7030043" h="4270472">
                <a:moveTo>
                  <a:pt x="0" y="0"/>
                </a:moveTo>
                <a:lnTo>
                  <a:pt x="7030043" y="0"/>
                </a:lnTo>
                <a:lnTo>
                  <a:pt x="7030043" y="4270472"/>
                </a:lnTo>
                <a:lnTo>
                  <a:pt x="0" y="4270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9" b="-94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728649" y="919413"/>
            <a:ext cx="6953683" cy="4224087"/>
          </a:xfrm>
          <a:custGeom>
            <a:avLst/>
            <a:gdLst/>
            <a:ahLst/>
            <a:cxnLst/>
            <a:rect l="l" t="t" r="r" b="b"/>
            <a:pathLst>
              <a:path w="6953683" h="4224087">
                <a:moveTo>
                  <a:pt x="0" y="0"/>
                </a:moveTo>
                <a:lnTo>
                  <a:pt x="6953683" y="0"/>
                </a:lnTo>
                <a:lnTo>
                  <a:pt x="6953683" y="4224087"/>
                </a:lnTo>
                <a:lnTo>
                  <a:pt x="0" y="42240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35" b="-211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775150" y="190001"/>
            <a:ext cx="6620832" cy="4021893"/>
          </a:xfrm>
          <a:custGeom>
            <a:avLst/>
            <a:gdLst/>
            <a:ahLst/>
            <a:cxnLst/>
            <a:rect l="l" t="t" r="r" b="b"/>
            <a:pathLst>
              <a:path w="6620832" h="4021893">
                <a:moveTo>
                  <a:pt x="0" y="0"/>
                </a:moveTo>
                <a:lnTo>
                  <a:pt x="6620832" y="0"/>
                </a:lnTo>
                <a:lnTo>
                  <a:pt x="6620832" y="4021893"/>
                </a:lnTo>
                <a:lnTo>
                  <a:pt x="0" y="40218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746" r="-107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4483582" y="-312788"/>
            <a:ext cx="13627582" cy="15721404"/>
          </a:xfrm>
          <a:custGeom>
            <a:avLst/>
            <a:gdLst/>
            <a:ahLst/>
            <a:cxnLst/>
            <a:rect l="l" t="t" r="r" b="b"/>
            <a:pathLst>
              <a:path w="13627582" h="15721404">
                <a:moveTo>
                  <a:pt x="0" y="0"/>
                </a:moveTo>
                <a:lnTo>
                  <a:pt x="13627582" y="0"/>
                </a:lnTo>
                <a:lnTo>
                  <a:pt x="13627582" y="15721404"/>
                </a:lnTo>
                <a:lnTo>
                  <a:pt x="0" y="157214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6153150"/>
            <a:ext cx="8382329" cy="310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79"/>
              </a:lnSpc>
            </a:pPr>
            <a:r>
              <a:rPr lang="en-US" sz="7899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2026</a:t>
            </a:r>
          </a:p>
          <a:p>
            <a:pPr algn="l">
              <a:lnSpc>
                <a:spcPts val="7526"/>
              </a:lnSpc>
            </a:pPr>
            <a:r>
              <a:rPr lang="en-US" sz="6271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EMPLOYEE CAMPAIGN MANAGER TRAINING</a:t>
            </a:r>
          </a:p>
        </p:txBody>
      </p:sp>
      <p:sp>
        <p:nvSpPr>
          <p:cNvPr id="7" name="Freeform 7"/>
          <p:cNvSpPr/>
          <p:nvPr/>
        </p:nvSpPr>
        <p:spPr>
          <a:xfrm>
            <a:off x="695325" y="2015399"/>
            <a:ext cx="3746450" cy="1291879"/>
          </a:xfrm>
          <a:custGeom>
            <a:avLst/>
            <a:gdLst/>
            <a:ahLst/>
            <a:cxnLst/>
            <a:rect l="l" t="t" r="r" b="b"/>
            <a:pathLst>
              <a:path w="3746450" h="1291879">
                <a:moveTo>
                  <a:pt x="0" y="0"/>
                </a:moveTo>
                <a:lnTo>
                  <a:pt x="3746450" y="0"/>
                </a:lnTo>
                <a:lnTo>
                  <a:pt x="3746450" y="1291880"/>
                </a:lnTo>
                <a:lnTo>
                  <a:pt x="0" y="12918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4" r="-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4601375" y="7715250"/>
            <a:ext cx="2887376" cy="184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68"/>
              </a:lnSpc>
            </a:pPr>
            <a:r>
              <a:rPr lang="en-US" sz="6140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IS</a:t>
            </a:r>
          </a:p>
          <a:p>
            <a:pPr algn="l">
              <a:lnSpc>
                <a:spcPts val="7368"/>
              </a:lnSpc>
            </a:pPr>
            <a:r>
              <a:rPr lang="en-US" sz="6140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THE WAY.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19175"/>
            <a:ext cx="10076543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16"/>
              </a:lnSpc>
            </a:pPr>
            <a:r>
              <a:rPr lang="en-US" sz="8263" b="1">
                <a:solidFill>
                  <a:srgbClr val="D12626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BROUGHT TO YOU BY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9791990" y="-1867241"/>
            <a:ext cx="13627582" cy="15721404"/>
          </a:xfrm>
          <a:custGeom>
            <a:avLst/>
            <a:gdLst/>
            <a:ahLst/>
            <a:cxnLst/>
            <a:rect l="l" t="t" r="r" b="b"/>
            <a:pathLst>
              <a:path w="13627582" h="15721404">
                <a:moveTo>
                  <a:pt x="13627583" y="0"/>
                </a:moveTo>
                <a:lnTo>
                  <a:pt x="0" y="0"/>
                </a:lnTo>
                <a:lnTo>
                  <a:pt x="0" y="15721403"/>
                </a:lnTo>
                <a:lnTo>
                  <a:pt x="13627583" y="15721403"/>
                </a:lnTo>
                <a:lnTo>
                  <a:pt x="1362758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480203" y="7966421"/>
            <a:ext cx="3746450" cy="1291879"/>
          </a:xfrm>
          <a:custGeom>
            <a:avLst/>
            <a:gdLst/>
            <a:ahLst/>
            <a:cxnLst/>
            <a:rect l="l" t="t" r="r" b="b"/>
            <a:pathLst>
              <a:path w="3746450" h="1291879">
                <a:moveTo>
                  <a:pt x="0" y="0"/>
                </a:moveTo>
                <a:lnTo>
                  <a:pt x="3746450" y="0"/>
                </a:lnTo>
                <a:lnTo>
                  <a:pt x="3746450" y="1291879"/>
                </a:lnTo>
                <a:lnTo>
                  <a:pt x="0" y="1291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" r="-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027129" y="3952935"/>
            <a:ext cx="6795715" cy="3413662"/>
          </a:xfrm>
          <a:custGeom>
            <a:avLst/>
            <a:gdLst/>
            <a:ahLst/>
            <a:cxnLst/>
            <a:rect l="l" t="t" r="r" b="b"/>
            <a:pathLst>
              <a:path w="6795715" h="3413662">
                <a:moveTo>
                  <a:pt x="0" y="0"/>
                </a:moveTo>
                <a:lnTo>
                  <a:pt x="6795715" y="0"/>
                </a:lnTo>
                <a:lnTo>
                  <a:pt x="6795715" y="3413662"/>
                </a:lnTo>
                <a:lnTo>
                  <a:pt x="0" y="34136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687018" y="4024202"/>
            <a:ext cx="2572282" cy="165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564"/>
              </a:lnSpc>
            </a:pPr>
            <a:r>
              <a:rPr lang="en-US" sz="5470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IS</a:t>
            </a:r>
          </a:p>
          <a:p>
            <a:pPr algn="r">
              <a:lnSpc>
                <a:spcPts val="6564"/>
              </a:lnSpc>
            </a:pPr>
            <a:r>
              <a:rPr lang="en-US" sz="5470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THE WAY.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725291" y="7724291"/>
            <a:ext cx="1534009" cy="1534009"/>
          </a:xfrm>
          <a:custGeom>
            <a:avLst/>
            <a:gdLst/>
            <a:ahLst/>
            <a:cxnLst/>
            <a:rect l="l" t="t" r="r" b="b"/>
            <a:pathLst>
              <a:path w="1534009" h="1534009">
                <a:moveTo>
                  <a:pt x="0" y="0"/>
                </a:moveTo>
                <a:lnTo>
                  <a:pt x="1534009" y="0"/>
                </a:lnTo>
                <a:lnTo>
                  <a:pt x="1534009" y="1534009"/>
                </a:lnTo>
                <a:lnTo>
                  <a:pt x="0" y="15340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7831276"/>
            <a:ext cx="1512184" cy="1512184"/>
          </a:xfrm>
          <a:custGeom>
            <a:avLst/>
            <a:gdLst/>
            <a:ahLst/>
            <a:cxnLst/>
            <a:rect l="l" t="t" r="r" b="b"/>
            <a:pathLst>
              <a:path w="1512184" h="1512184">
                <a:moveTo>
                  <a:pt x="0" y="0"/>
                </a:moveTo>
                <a:lnTo>
                  <a:pt x="1512184" y="0"/>
                </a:lnTo>
                <a:lnTo>
                  <a:pt x="1512184" y="1512183"/>
                </a:lnTo>
                <a:lnTo>
                  <a:pt x="0" y="15121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679276" y="8044442"/>
            <a:ext cx="10297195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b="1">
                <a:solidFill>
                  <a:srgbClr val="FDFDFD"/>
                </a:solidFill>
                <a:latin typeface="Palanquin 1 Medium"/>
                <a:ea typeface="Palanquin 1 Medium"/>
                <a:cs typeface="Palanquin 1 Medium"/>
                <a:sym typeface="Palanquin 1 Medium"/>
              </a:rPr>
              <a:t>Tell us your name, company &amp; how long you have been an Employee Campaign Manager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744666"/>
            <a:ext cx="14272936" cy="131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86"/>
              </a:lnSpc>
            </a:pPr>
            <a:r>
              <a:rPr lang="en-US" sz="8655" b="1">
                <a:solidFill>
                  <a:srgbClr val="FFBA00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WELCOME &amp; INTRODUCTIONS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135904" y="2722521"/>
            <a:ext cx="3183074" cy="3202264"/>
            <a:chOff x="0" y="0"/>
            <a:chExt cx="4244098" cy="426968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5"/>
            <a:srcRect t="8680" b="24372"/>
            <a:stretch>
              <a:fillRect/>
            </a:stretch>
          </p:blipFill>
          <p:spPr>
            <a:xfrm>
              <a:off x="0" y="0"/>
              <a:ext cx="4244098" cy="4269685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>
            <a:off x="7033478" y="2722521"/>
            <a:ext cx="3202264" cy="3202264"/>
          </a:xfrm>
          <a:custGeom>
            <a:avLst/>
            <a:gdLst/>
            <a:ahLst/>
            <a:cxnLst/>
            <a:rect l="l" t="t" r="r" b="b"/>
            <a:pathLst>
              <a:path w="3202264" h="3202264">
                <a:moveTo>
                  <a:pt x="0" y="0"/>
                </a:moveTo>
                <a:lnTo>
                  <a:pt x="3202263" y="0"/>
                </a:lnTo>
                <a:lnTo>
                  <a:pt x="3202263" y="3202264"/>
                </a:lnTo>
                <a:lnTo>
                  <a:pt x="0" y="32022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279" r="-3279" b="-65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949866" y="2722521"/>
            <a:ext cx="3198377" cy="3202264"/>
          </a:xfrm>
          <a:custGeom>
            <a:avLst/>
            <a:gdLst/>
            <a:ahLst/>
            <a:cxnLst/>
            <a:rect l="l" t="t" r="r" b="b"/>
            <a:pathLst>
              <a:path w="3198377" h="3202264">
                <a:moveTo>
                  <a:pt x="0" y="0"/>
                </a:moveTo>
                <a:lnTo>
                  <a:pt x="3198377" y="0"/>
                </a:lnTo>
                <a:lnTo>
                  <a:pt x="3198377" y="3202264"/>
                </a:lnTo>
                <a:lnTo>
                  <a:pt x="0" y="32022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2424" b="-124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3549055" y="7916435"/>
            <a:ext cx="2082635" cy="1341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314"/>
              </a:lnSpc>
            </a:pPr>
            <a:r>
              <a:rPr lang="en-US" sz="4428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IS</a:t>
            </a:r>
          </a:p>
          <a:p>
            <a:pPr algn="r">
              <a:lnSpc>
                <a:spcPts val="5314"/>
              </a:lnSpc>
            </a:pPr>
            <a:r>
              <a:rPr lang="en-US" sz="4428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THE WAY.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54040" y="5954230"/>
            <a:ext cx="2535762" cy="389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FDFDFD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BRANDI VANANTWERP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33478" y="5945575"/>
            <a:ext cx="3202264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FDFDFD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RYAN SIVILL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98984" y="6348330"/>
            <a:ext cx="4900142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DFDFD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UWO BOARD MEMBER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DFDFD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PRESIDENT, ARVEST BANK - SPRINGFIELD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34306" y="5941920"/>
            <a:ext cx="1829495" cy="389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SHANE COWGER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33478" y="6348330"/>
            <a:ext cx="3202264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DFDFD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UWO BOARD CHAIR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DFDFD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PARTNER, FORVIS MAZARS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4040" y="6348330"/>
            <a:ext cx="2535762" cy="661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FDFDFD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PRESIDENT/CEO</a:t>
            </a:r>
          </a:p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FDFDFD"/>
                </a:solidFill>
                <a:latin typeface="Antonio 2 Light"/>
                <a:ea typeface="Antonio 2 Light"/>
                <a:cs typeface="Antonio 2 Light"/>
                <a:sym typeface="Antonio 2 Light"/>
              </a:rPr>
              <a:t>UNITED WAY OZARKS REGION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1845215" y="1769514"/>
            <a:ext cx="10438403" cy="6747972"/>
          </a:xfrm>
          <a:custGeom>
            <a:avLst/>
            <a:gdLst/>
            <a:ahLst/>
            <a:cxnLst/>
            <a:rect l="l" t="t" r="r" b="b"/>
            <a:pathLst>
              <a:path w="10438403" h="6747972">
                <a:moveTo>
                  <a:pt x="0" y="0"/>
                </a:moveTo>
                <a:lnTo>
                  <a:pt x="10438403" y="0"/>
                </a:lnTo>
                <a:lnTo>
                  <a:pt x="10438403" y="6747972"/>
                </a:lnTo>
                <a:lnTo>
                  <a:pt x="0" y="6747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0801" r="-59303" b="-879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5400000" flipV="1">
            <a:off x="9842501" y="1845215"/>
            <a:ext cx="10438403" cy="6747972"/>
          </a:xfrm>
          <a:custGeom>
            <a:avLst/>
            <a:gdLst/>
            <a:ahLst/>
            <a:cxnLst/>
            <a:rect l="l" t="t" r="r" b="b"/>
            <a:pathLst>
              <a:path w="10438403" h="6747972">
                <a:moveTo>
                  <a:pt x="0" y="6747973"/>
                </a:moveTo>
                <a:lnTo>
                  <a:pt x="10438403" y="6747973"/>
                </a:lnTo>
                <a:lnTo>
                  <a:pt x="10438403" y="0"/>
                </a:lnTo>
                <a:lnTo>
                  <a:pt x="0" y="0"/>
                </a:lnTo>
                <a:lnTo>
                  <a:pt x="0" y="674797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0801" r="-59303" b="-879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683248" y="1028700"/>
            <a:ext cx="6921503" cy="2398930"/>
          </a:xfrm>
          <a:custGeom>
            <a:avLst/>
            <a:gdLst/>
            <a:ahLst/>
            <a:cxnLst/>
            <a:rect l="l" t="t" r="r" b="b"/>
            <a:pathLst>
              <a:path w="6921503" h="2398930">
                <a:moveTo>
                  <a:pt x="0" y="0"/>
                </a:moveTo>
                <a:lnTo>
                  <a:pt x="6921504" y="0"/>
                </a:lnTo>
                <a:lnTo>
                  <a:pt x="6921504" y="2398930"/>
                </a:lnTo>
                <a:lnTo>
                  <a:pt x="0" y="2398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37" t="-5451" r="-9427" b="-58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7207941" y="3727634"/>
            <a:ext cx="4019806" cy="401980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34234" t="-5708" r="-40531" b="-252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83248" y="8037918"/>
            <a:ext cx="7456327" cy="1220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4"/>
              </a:lnSpc>
            </a:pPr>
            <a:r>
              <a:rPr lang="en-US" sz="8028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FOCUS AND FUNDING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4994397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038" b="-152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843834" y="-140885"/>
            <a:ext cx="8724806" cy="10568501"/>
            <a:chOff x="0" y="0"/>
            <a:chExt cx="11633075" cy="14091334"/>
          </a:xfrm>
        </p:grpSpPr>
        <p:sp>
          <p:nvSpPr>
            <p:cNvPr id="5" name="Freeform 5"/>
            <p:cNvSpPr/>
            <p:nvPr/>
          </p:nvSpPr>
          <p:spPr>
            <a:xfrm>
              <a:off x="11705" y="8499"/>
              <a:ext cx="11609712" cy="14074336"/>
            </a:xfrm>
            <a:custGeom>
              <a:avLst/>
              <a:gdLst/>
              <a:ahLst/>
              <a:cxnLst/>
              <a:rect l="l" t="t" r="r" b="b"/>
              <a:pathLst>
                <a:path w="11609712" h="14074336">
                  <a:moveTo>
                    <a:pt x="0" y="0"/>
                  </a:moveTo>
                  <a:lnTo>
                    <a:pt x="11609712" y="0"/>
                  </a:lnTo>
                  <a:lnTo>
                    <a:pt x="11609712" y="14074336"/>
                  </a:lnTo>
                  <a:lnTo>
                    <a:pt x="0" y="14074336"/>
                  </a:lnTo>
                  <a:close/>
                </a:path>
              </a:pathLst>
            </a:custGeom>
            <a:solidFill>
              <a:srgbClr val="0044B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11633126" cy="14091335"/>
            </a:xfrm>
            <a:custGeom>
              <a:avLst/>
              <a:gdLst/>
              <a:ahLst/>
              <a:cxnLst/>
              <a:rect l="l" t="t" r="r" b="b"/>
              <a:pathLst>
                <a:path w="11633126" h="14091335">
                  <a:moveTo>
                    <a:pt x="11705" y="0"/>
                  </a:moveTo>
                  <a:lnTo>
                    <a:pt x="11621417" y="0"/>
                  </a:lnTo>
                  <a:cubicBezTo>
                    <a:pt x="11627855" y="0"/>
                    <a:pt x="11633126" y="3825"/>
                    <a:pt x="11633126" y="8499"/>
                  </a:cubicBezTo>
                  <a:lnTo>
                    <a:pt x="11633126" y="14082835"/>
                  </a:lnTo>
                  <a:cubicBezTo>
                    <a:pt x="11633126" y="14087511"/>
                    <a:pt x="11627855" y="14091335"/>
                    <a:pt x="11621417" y="14091335"/>
                  </a:cubicBezTo>
                  <a:lnTo>
                    <a:pt x="11705" y="14091335"/>
                  </a:lnTo>
                  <a:cubicBezTo>
                    <a:pt x="5267" y="14091335"/>
                    <a:pt x="0" y="14087511"/>
                    <a:pt x="0" y="14082835"/>
                  </a:cubicBezTo>
                  <a:lnTo>
                    <a:pt x="0" y="8499"/>
                  </a:lnTo>
                  <a:cubicBezTo>
                    <a:pt x="0" y="3825"/>
                    <a:pt x="5267" y="0"/>
                    <a:pt x="11705" y="0"/>
                  </a:cubicBezTo>
                  <a:moveTo>
                    <a:pt x="11705" y="16998"/>
                  </a:moveTo>
                  <a:lnTo>
                    <a:pt x="11705" y="8499"/>
                  </a:lnTo>
                  <a:lnTo>
                    <a:pt x="23410" y="8499"/>
                  </a:lnTo>
                  <a:lnTo>
                    <a:pt x="23410" y="14082835"/>
                  </a:lnTo>
                  <a:lnTo>
                    <a:pt x="11705" y="14082835"/>
                  </a:lnTo>
                  <a:lnTo>
                    <a:pt x="11705" y="14074336"/>
                  </a:lnTo>
                  <a:lnTo>
                    <a:pt x="11621417" y="14074336"/>
                  </a:lnTo>
                  <a:lnTo>
                    <a:pt x="11621417" y="14082835"/>
                  </a:lnTo>
                  <a:lnTo>
                    <a:pt x="11609712" y="14082835"/>
                  </a:lnTo>
                  <a:lnTo>
                    <a:pt x="11609712" y="8499"/>
                  </a:lnTo>
                  <a:lnTo>
                    <a:pt x="11621417" y="8499"/>
                  </a:lnTo>
                  <a:lnTo>
                    <a:pt x="11621417" y="16998"/>
                  </a:lnTo>
                  <a:lnTo>
                    <a:pt x="11705" y="16998"/>
                  </a:lnTo>
                  <a:close/>
                </a:path>
              </a:pathLst>
            </a:custGeom>
            <a:solidFill>
              <a:srgbClr val="DF442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016490" y="2394516"/>
            <a:ext cx="6543776" cy="400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898"/>
              </a:lnSpc>
            </a:pPr>
            <a:r>
              <a:rPr lang="en-US" sz="10748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OUR MISSION</a:t>
            </a:r>
          </a:p>
          <a:p>
            <a:pPr algn="r">
              <a:lnSpc>
                <a:spcPts val="4690"/>
              </a:lnSpc>
            </a:pPr>
            <a:r>
              <a:rPr lang="en-US" sz="3908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Way Ozarks Region unites people, resources and ideas to enhance lives in the Ozarks.</a:t>
            </a:r>
          </a:p>
          <a:p>
            <a:pPr algn="r">
              <a:lnSpc>
                <a:spcPts val="4739"/>
              </a:lnSpc>
            </a:pPr>
            <a:endParaRPr lang="en-US" sz="3908" b="1">
              <a:solidFill>
                <a:srgbClr val="FDFDFD"/>
              </a:solidFill>
              <a:latin typeface="Antonio 1 Bold"/>
              <a:ea typeface="Antonio 1 Bold"/>
              <a:cs typeface="Antonio 1 Bold"/>
              <a:sym typeface="Antonio 1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317456" y="6395016"/>
            <a:ext cx="6242810" cy="263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143"/>
              </a:lnSpc>
            </a:pPr>
            <a:r>
              <a:rPr lang="en-US" sz="10119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OUR VALUES</a:t>
            </a:r>
          </a:p>
          <a:p>
            <a:pPr algn="r">
              <a:lnSpc>
                <a:spcPts val="4415"/>
              </a:lnSpc>
            </a:pPr>
            <a:r>
              <a:rPr lang="en-US" sz="3679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Accountability. Collaboration. Impact. Inclusivity.</a:t>
            </a:r>
          </a:p>
        </p:txBody>
      </p:sp>
      <p:sp>
        <p:nvSpPr>
          <p:cNvPr id="9" name="Freeform 9"/>
          <p:cNvSpPr/>
          <p:nvPr/>
        </p:nvSpPr>
        <p:spPr>
          <a:xfrm>
            <a:off x="15725291" y="631907"/>
            <a:ext cx="1534009" cy="1534009"/>
          </a:xfrm>
          <a:custGeom>
            <a:avLst/>
            <a:gdLst/>
            <a:ahLst/>
            <a:cxnLst/>
            <a:rect l="l" t="t" r="r" b="b"/>
            <a:pathLst>
              <a:path w="1534009" h="1534009">
                <a:moveTo>
                  <a:pt x="0" y="0"/>
                </a:moveTo>
                <a:lnTo>
                  <a:pt x="1534009" y="0"/>
                </a:lnTo>
                <a:lnTo>
                  <a:pt x="1534009" y="1534009"/>
                </a:lnTo>
                <a:lnTo>
                  <a:pt x="0" y="15340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3831314" y="798281"/>
            <a:ext cx="1893978" cy="1210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33"/>
              </a:lnSpc>
            </a:pPr>
            <a:r>
              <a:rPr lang="en-US" sz="4027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IS</a:t>
            </a:r>
          </a:p>
          <a:p>
            <a:pPr algn="r">
              <a:lnSpc>
                <a:spcPts val="4833"/>
              </a:lnSpc>
            </a:pPr>
            <a:r>
              <a:rPr lang="en-US" sz="4027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THE WAY.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73307" y="15"/>
            <a:ext cx="11563710" cy="10286985"/>
          </a:xfrm>
          <a:custGeom>
            <a:avLst/>
            <a:gdLst/>
            <a:ahLst/>
            <a:cxnLst/>
            <a:rect l="l" t="t" r="r" b="b"/>
            <a:pathLst>
              <a:path w="11563710" h="10286985">
                <a:moveTo>
                  <a:pt x="0" y="0"/>
                </a:moveTo>
                <a:lnTo>
                  <a:pt x="11563709" y="0"/>
                </a:lnTo>
                <a:lnTo>
                  <a:pt x="11563709" y="10286985"/>
                </a:lnTo>
                <a:lnTo>
                  <a:pt x="0" y="102869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6" r="-331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420041" y="0"/>
            <a:ext cx="8867955" cy="10287000"/>
            <a:chOff x="0" y="0"/>
            <a:chExt cx="1182394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823941" cy="13716000"/>
            </a:xfrm>
            <a:custGeom>
              <a:avLst/>
              <a:gdLst/>
              <a:ahLst/>
              <a:cxnLst/>
              <a:rect l="l" t="t" r="r" b="b"/>
              <a:pathLst>
                <a:path w="11823941" h="13716000">
                  <a:moveTo>
                    <a:pt x="11823941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1823941" y="13716000"/>
                  </a:lnTo>
                  <a:close/>
                </a:path>
              </a:pathLst>
            </a:custGeom>
            <a:solidFill>
              <a:srgbClr val="0044B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3491" y="1028700"/>
            <a:ext cx="6975809" cy="5936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318"/>
              </a:lnSpc>
            </a:pPr>
            <a:r>
              <a:rPr lang="en-US" sz="10265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CHAMPIONING CHILDREN</a:t>
            </a:r>
          </a:p>
          <a:p>
            <a:pPr algn="r">
              <a:lnSpc>
                <a:spcPts val="4479"/>
              </a:lnSpc>
            </a:pPr>
            <a:endParaRPr lang="en-US" sz="10265" b="1">
              <a:solidFill>
                <a:srgbClr val="FDFDFD"/>
              </a:solidFill>
              <a:latin typeface="Antonio 1 Bold"/>
              <a:ea typeface="Antonio 1 Bold"/>
              <a:cs typeface="Antonio 1 Bold"/>
              <a:sym typeface="Antonio 1 Bold"/>
            </a:endParaRPr>
          </a:p>
          <a:p>
            <a:pPr algn="r">
              <a:lnSpc>
                <a:spcPts val="4479"/>
              </a:lnSpc>
            </a:pPr>
            <a:r>
              <a:rPr lang="en-US" sz="3732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Ensuring our community’s children reach their full potential, by achieving milestones in development, education and health.</a:t>
            </a:r>
          </a:p>
        </p:txBody>
      </p:sp>
      <p:sp>
        <p:nvSpPr>
          <p:cNvPr id="6" name="Freeform 6"/>
          <p:cNvSpPr/>
          <p:nvPr/>
        </p:nvSpPr>
        <p:spPr>
          <a:xfrm>
            <a:off x="15406710" y="7405710"/>
            <a:ext cx="1852590" cy="1852590"/>
          </a:xfrm>
          <a:custGeom>
            <a:avLst/>
            <a:gdLst/>
            <a:ahLst/>
            <a:cxnLst/>
            <a:rect l="l" t="t" r="r" b="b"/>
            <a:pathLst>
              <a:path w="1852590" h="1852590">
                <a:moveTo>
                  <a:pt x="0" y="0"/>
                </a:moveTo>
                <a:lnTo>
                  <a:pt x="1852590" y="0"/>
                </a:lnTo>
                <a:lnTo>
                  <a:pt x="1852590" y="1852590"/>
                </a:lnTo>
                <a:lnTo>
                  <a:pt x="0" y="18525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3324075" y="7661072"/>
            <a:ext cx="2082635" cy="1341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314"/>
              </a:lnSpc>
            </a:pPr>
            <a:r>
              <a:rPr lang="en-US" sz="4428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IS</a:t>
            </a:r>
          </a:p>
          <a:p>
            <a:pPr algn="r">
              <a:lnSpc>
                <a:spcPts val="5314"/>
              </a:lnSpc>
            </a:pPr>
            <a:r>
              <a:rPr lang="en-US" sz="4428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THE WAY.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41434" y="-194987"/>
            <a:ext cx="14622538" cy="10481987"/>
          </a:xfrm>
          <a:custGeom>
            <a:avLst/>
            <a:gdLst/>
            <a:ahLst/>
            <a:cxnLst/>
            <a:rect l="l" t="t" r="r" b="b"/>
            <a:pathLst>
              <a:path w="14622538" h="10481987">
                <a:moveTo>
                  <a:pt x="0" y="0"/>
                </a:moveTo>
                <a:lnTo>
                  <a:pt x="14622538" y="0"/>
                </a:lnTo>
                <a:lnTo>
                  <a:pt x="14622538" y="10481987"/>
                </a:lnTo>
                <a:lnTo>
                  <a:pt x="0" y="104819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72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02509" y="0"/>
            <a:ext cx="9485487" cy="10287000"/>
            <a:chOff x="0" y="0"/>
            <a:chExt cx="12647316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47317" cy="13716000"/>
            </a:xfrm>
            <a:custGeom>
              <a:avLst/>
              <a:gdLst/>
              <a:ahLst/>
              <a:cxnLst/>
              <a:rect l="l" t="t" r="r" b="b"/>
              <a:pathLst>
                <a:path w="12647317" h="13716000">
                  <a:moveTo>
                    <a:pt x="12647317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2647317" y="13716000"/>
                  </a:lnTo>
                  <a:close/>
                </a:path>
              </a:pathLst>
            </a:custGeom>
            <a:solidFill>
              <a:srgbClr val="0044B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864073" y="3439461"/>
            <a:ext cx="7395227" cy="502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429"/>
              </a:lnSpc>
            </a:pPr>
            <a:r>
              <a:rPr lang="en-US" sz="9524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PATHWAYS OUT</a:t>
            </a:r>
          </a:p>
          <a:p>
            <a:pPr algn="r">
              <a:lnSpc>
                <a:spcPts val="11429"/>
              </a:lnSpc>
            </a:pPr>
            <a:r>
              <a:rPr lang="en-US" sz="9524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OF POVERTY</a:t>
            </a:r>
          </a:p>
          <a:p>
            <a:pPr algn="r">
              <a:lnSpc>
                <a:spcPts val="4416"/>
              </a:lnSpc>
            </a:pPr>
            <a:endParaRPr lang="en-US" sz="9524" b="1">
              <a:solidFill>
                <a:srgbClr val="FDFDFD"/>
              </a:solidFill>
              <a:latin typeface="Antonio 1 Bold"/>
              <a:ea typeface="Antonio 1 Bold"/>
              <a:cs typeface="Antonio 1 Bold"/>
              <a:sym typeface="Antonio 1 Bold"/>
            </a:endParaRPr>
          </a:p>
          <a:p>
            <a:pPr algn="r">
              <a:lnSpc>
                <a:spcPts val="4156"/>
              </a:lnSpc>
            </a:pPr>
            <a:r>
              <a:rPr lang="en-US" sz="3463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Helping people build brighter futures through stable housing, workforce readiness and financial literacy. </a:t>
            </a:r>
          </a:p>
        </p:txBody>
      </p:sp>
      <p:sp>
        <p:nvSpPr>
          <p:cNvPr id="6" name="Freeform 6"/>
          <p:cNvSpPr/>
          <p:nvPr/>
        </p:nvSpPr>
        <p:spPr>
          <a:xfrm>
            <a:off x="15248065" y="1028700"/>
            <a:ext cx="2011235" cy="2011235"/>
          </a:xfrm>
          <a:custGeom>
            <a:avLst/>
            <a:gdLst/>
            <a:ahLst/>
            <a:cxnLst/>
            <a:rect l="l" t="t" r="r" b="b"/>
            <a:pathLst>
              <a:path w="2011235" h="2011235">
                <a:moveTo>
                  <a:pt x="0" y="0"/>
                </a:moveTo>
                <a:lnTo>
                  <a:pt x="2011235" y="0"/>
                </a:lnTo>
                <a:lnTo>
                  <a:pt x="2011235" y="2011235"/>
                </a:lnTo>
                <a:lnTo>
                  <a:pt x="0" y="20112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3165430" y="1363385"/>
            <a:ext cx="2082635" cy="1341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314"/>
              </a:lnSpc>
            </a:pPr>
            <a:r>
              <a:rPr lang="en-US" sz="4428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IS</a:t>
            </a:r>
          </a:p>
          <a:p>
            <a:pPr algn="r">
              <a:lnSpc>
                <a:spcPts val="5314"/>
              </a:lnSpc>
            </a:pPr>
            <a:r>
              <a:rPr lang="en-US" sz="4428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THE WAY.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5750" y="-759716"/>
            <a:ext cx="18924361" cy="3086100"/>
            <a:chOff x="0" y="0"/>
            <a:chExt cx="4984194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84194" cy="812800"/>
            </a:xfrm>
            <a:custGeom>
              <a:avLst/>
              <a:gdLst/>
              <a:ahLst/>
              <a:cxnLst/>
              <a:rect l="l" t="t" r="r" b="b"/>
              <a:pathLst>
                <a:path w="4984194" h="812800">
                  <a:moveTo>
                    <a:pt x="0" y="0"/>
                  </a:moveTo>
                  <a:lnTo>
                    <a:pt x="4984194" y="0"/>
                  </a:lnTo>
                  <a:lnTo>
                    <a:pt x="498419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984194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32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6756238" y="5123798"/>
            <a:ext cx="11522237" cy="0"/>
          </a:xfrm>
          <a:prstGeom prst="line">
            <a:avLst/>
          </a:prstGeom>
          <a:ln w="38100" cap="flat">
            <a:solidFill>
              <a:srgbClr val="5082F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1188626" y="759214"/>
            <a:ext cx="8955034" cy="8339376"/>
            <a:chOff x="0" y="0"/>
            <a:chExt cx="11940046" cy="111191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40046" cy="11119168"/>
            </a:xfrm>
            <a:custGeom>
              <a:avLst/>
              <a:gdLst/>
              <a:ahLst/>
              <a:cxnLst/>
              <a:rect l="l" t="t" r="r" b="b"/>
              <a:pathLst>
                <a:path w="11940046" h="11119168">
                  <a:moveTo>
                    <a:pt x="0" y="0"/>
                  </a:moveTo>
                  <a:lnTo>
                    <a:pt x="11940046" y="0"/>
                  </a:lnTo>
                  <a:lnTo>
                    <a:pt x="11940046" y="11119168"/>
                  </a:lnTo>
                  <a:lnTo>
                    <a:pt x="0" y="11119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2244371" y="1831755"/>
              <a:ext cx="7451305" cy="7376410"/>
              <a:chOff x="0" y="0"/>
              <a:chExt cx="812800" cy="80463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0463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04630">
                    <a:moveTo>
                      <a:pt x="406400" y="0"/>
                    </a:moveTo>
                    <a:cubicBezTo>
                      <a:pt x="181951" y="0"/>
                      <a:pt x="0" y="180123"/>
                      <a:pt x="0" y="402315"/>
                    </a:cubicBezTo>
                    <a:cubicBezTo>
                      <a:pt x="0" y="624508"/>
                      <a:pt x="181951" y="804630"/>
                      <a:pt x="406400" y="804630"/>
                    </a:cubicBezTo>
                    <a:cubicBezTo>
                      <a:pt x="630849" y="804630"/>
                      <a:pt x="812800" y="624508"/>
                      <a:pt x="812800" y="402315"/>
                    </a:cubicBezTo>
                    <a:cubicBezTo>
                      <a:pt x="812800" y="180123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28497" r="-20265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13858550" y="7889487"/>
            <a:ext cx="2022210" cy="2001885"/>
            <a:chOff x="0" y="0"/>
            <a:chExt cx="812800" cy="8046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04630"/>
            </a:xfrm>
            <a:custGeom>
              <a:avLst/>
              <a:gdLst/>
              <a:ahLst/>
              <a:cxnLst/>
              <a:rect l="l" t="t" r="r" b="b"/>
              <a:pathLst>
                <a:path w="812800" h="804630">
                  <a:moveTo>
                    <a:pt x="406400" y="0"/>
                  </a:moveTo>
                  <a:cubicBezTo>
                    <a:pt x="181951" y="0"/>
                    <a:pt x="0" y="180123"/>
                    <a:pt x="0" y="402315"/>
                  </a:cubicBezTo>
                  <a:cubicBezTo>
                    <a:pt x="0" y="624508"/>
                    <a:pt x="181951" y="804630"/>
                    <a:pt x="406400" y="804630"/>
                  </a:cubicBezTo>
                  <a:cubicBezTo>
                    <a:pt x="630849" y="804630"/>
                    <a:pt x="812800" y="624508"/>
                    <a:pt x="812800" y="402315"/>
                  </a:cubicBezTo>
                  <a:cubicBezTo>
                    <a:pt x="812800" y="180123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9563" r="-1258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11091953" y="7667560"/>
            <a:ext cx="7196047" cy="0"/>
          </a:xfrm>
          <a:prstGeom prst="line">
            <a:avLst/>
          </a:prstGeom>
          <a:ln w="38100" cap="flat">
            <a:solidFill>
              <a:srgbClr val="5082F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11091953" y="5123798"/>
            <a:ext cx="0" cy="5163183"/>
          </a:xfrm>
          <a:prstGeom prst="line">
            <a:avLst/>
          </a:prstGeom>
          <a:ln w="38100" cap="flat">
            <a:solidFill>
              <a:srgbClr val="5082F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4856727" y="7993469"/>
            <a:ext cx="19410" cy="3408053"/>
          </a:xfrm>
          <a:prstGeom prst="line">
            <a:avLst/>
          </a:prstGeom>
          <a:ln w="38100" cap="flat">
            <a:solidFill>
              <a:srgbClr val="5082F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2129533" y="472321"/>
            <a:ext cx="4953522" cy="1702210"/>
            <a:chOff x="0" y="0"/>
            <a:chExt cx="6604696" cy="2269614"/>
          </a:xfrm>
        </p:grpSpPr>
        <p:grpSp>
          <p:nvGrpSpPr>
            <p:cNvPr id="16" name="Group 16"/>
            <p:cNvGrpSpPr/>
            <p:nvPr/>
          </p:nvGrpSpPr>
          <p:grpSpPr>
            <a:xfrm>
              <a:off x="91184" y="550034"/>
              <a:ext cx="1192475" cy="1192475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42157" tIns="42157" rIns="42157" bIns="42157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0" y="0"/>
              <a:ext cx="6604696" cy="2269614"/>
            </a:xfrm>
            <a:custGeom>
              <a:avLst/>
              <a:gdLst/>
              <a:ahLst/>
              <a:cxnLst/>
              <a:rect l="l" t="t" r="r" b="b"/>
              <a:pathLst>
                <a:path w="6604696" h="2269614">
                  <a:moveTo>
                    <a:pt x="0" y="0"/>
                  </a:moveTo>
                  <a:lnTo>
                    <a:pt x="6604696" y="0"/>
                  </a:lnTo>
                  <a:lnTo>
                    <a:pt x="6604696" y="2269614"/>
                  </a:lnTo>
                  <a:lnTo>
                    <a:pt x="0" y="2269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1742388" y="7926685"/>
            <a:ext cx="1981746" cy="102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204"/>
              </a:lnSpc>
            </a:pPr>
            <a:r>
              <a:rPr lang="en-US" sz="6311" b="1" spc="-56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11,453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576403" y="5368526"/>
            <a:ext cx="2150674" cy="2129057"/>
            <a:chOff x="0" y="0"/>
            <a:chExt cx="812800" cy="8046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04630"/>
            </a:xfrm>
            <a:custGeom>
              <a:avLst/>
              <a:gdLst/>
              <a:ahLst/>
              <a:cxnLst/>
              <a:rect l="l" t="t" r="r" b="b"/>
              <a:pathLst>
                <a:path w="812800" h="804630">
                  <a:moveTo>
                    <a:pt x="406400" y="0"/>
                  </a:moveTo>
                  <a:cubicBezTo>
                    <a:pt x="181951" y="0"/>
                    <a:pt x="0" y="180123"/>
                    <a:pt x="0" y="402315"/>
                  </a:cubicBezTo>
                  <a:cubicBezTo>
                    <a:pt x="0" y="624508"/>
                    <a:pt x="181951" y="804630"/>
                    <a:pt x="406400" y="804630"/>
                  </a:cubicBezTo>
                  <a:cubicBezTo>
                    <a:pt x="630849" y="804630"/>
                    <a:pt x="812800" y="624508"/>
                    <a:pt x="812800" y="402315"/>
                  </a:cubicBezTo>
                  <a:cubicBezTo>
                    <a:pt x="812800" y="180123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4381" r="-243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4910203" y="6452105"/>
            <a:ext cx="2349097" cy="79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r>
              <a:rPr lang="en-US" sz="193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PEOPLE SERVED THROUGH FOOD &amp; NUTRITIION ASSISTANCE PROGRAMS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918974" y="5311376"/>
            <a:ext cx="1923573" cy="1094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71"/>
              </a:lnSpc>
            </a:pPr>
            <a:r>
              <a:rPr lang="en-US" sz="6824" b="1" spc="-6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4,371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8340782" y="2674344"/>
            <a:ext cx="6803213" cy="1935105"/>
            <a:chOff x="0" y="0"/>
            <a:chExt cx="9070950" cy="2580140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133350"/>
              <a:ext cx="6226617" cy="2713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6904"/>
                </a:lnSpc>
              </a:pPr>
              <a:r>
                <a:rPr lang="en-US" sz="13003" b="1">
                  <a:solidFill>
                    <a:srgbClr val="FFFFFF"/>
                  </a:solidFill>
                  <a:latin typeface="Antonio 1 Bold"/>
                  <a:ea typeface="Antonio 1 Bold"/>
                  <a:cs typeface="Antonio 1 Bold"/>
                  <a:sym typeface="Antonio 1 Bold"/>
                </a:rPr>
                <a:t>41,126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471836" y="332611"/>
              <a:ext cx="2599114" cy="1891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750" b="1">
                  <a:solidFill>
                    <a:srgbClr val="0044B5"/>
                  </a:solidFill>
                  <a:latin typeface="Antonio 1 Bold"/>
                  <a:ea typeface="Antonio 1 Bold"/>
                  <a:cs typeface="Antonio 1 Bold"/>
                  <a:sym typeface="Antonio 1 Bold"/>
                </a:rPr>
                <a:t>TOTAL LIVES IMPACTED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16451" y="2201763"/>
              <a:ext cx="2051314" cy="253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9"/>
                </a:lnSpc>
                <a:spcBef>
                  <a:spcPct val="0"/>
                </a:spcBef>
              </a:pPr>
              <a:r>
                <a:rPr lang="en-US" sz="1299" b="1">
                  <a:solidFill>
                    <a:srgbClr val="0044B5"/>
                  </a:solidFill>
                  <a:latin typeface="Palanquin 1 Bold"/>
                  <a:ea typeface="Palanquin 1 Bold"/>
                  <a:cs typeface="Palanquin 1 Bold"/>
                  <a:sym typeface="Palanquin 1 Bold"/>
                </a:rPr>
                <a:t>July 2025 - June 2026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1742388" y="8995531"/>
            <a:ext cx="1981746" cy="795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76"/>
              </a:lnSpc>
            </a:pPr>
            <a:r>
              <a:rPr lang="en-US" sz="1783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STUDENTS SERVED THROUGH OUT-OF-SCHOOL SUPPORTS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362880" y="6433055"/>
            <a:ext cx="2853930" cy="2825245"/>
            <a:chOff x="0" y="0"/>
            <a:chExt cx="812800" cy="8046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04630"/>
            </a:xfrm>
            <a:custGeom>
              <a:avLst/>
              <a:gdLst/>
              <a:ahLst/>
              <a:cxnLst/>
              <a:rect l="l" t="t" r="r" b="b"/>
              <a:pathLst>
                <a:path w="812800" h="804630">
                  <a:moveTo>
                    <a:pt x="406400" y="0"/>
                  </a:moveTo>
                  <a:cubicBezTo>
                    <a:pt x="181951" y="0"/>
                    <a:pt x="0" y="180123"/>
                    <a:pt x="0" y="402315"/>
                  </a:cubicBezTo>
                  <a:cubicBezTo>
                    <a:pt x="0" y="624508"/>
                    <a:pt x="181951" y="804630"/>
                    <a:pt x="406400" y="804630"/>
                  </a:cubicBezTo>
                  <a:cubicBezTo>
                    <a:pt x="630849" y="804630"/>
                    <a:pt x="812800" y="624508"/>
                    <a:pt x="812800" y="402315"/>
                  </a:cubicBezTo>
                  <a:cubicBezTo>
                    <a:pt x="812800" y="180123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0127" r="-386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428284" y="6697696"/>
            <a:ext cx="2971538" cy="1147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0"/>
              </a:lnSpc>
            </a:pPr>
            <a:r>
              <a:rPr lang="en-US" sz="7107" b="1" spc="-63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20,249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428284" y="7836153"/>
            <a:ext cx="2131195" cy="932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6"/>
              </a:lnSpc>
            </a:pPr>
            <a:r>
              <a:rPr lang="en-US" sz="1950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FAMILIES SERVED WITH CHILD DEVELOPMENT SUPPORTS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661179" y="461145"/>
            <a:ext cx="6081209" cy="160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098"/>
              </a:lnSpc>
            </a:pPr>
            <a:r>
              <a:rPr lang="en-US" sz="9356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YOUR IMPACT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82699"/>
            <a:ext cx="10372940" cy="13507996"/>
          </a:xfrm>
          <a:custGeom>
            <a:avLst/>
            <a:gdLst/>
            <a:ahLst/>
            <a:cxnLst/>
            <a:rect l="l" t="t" r="r" b="b"/>
            <a:pathLst>
              <a:path w="10372940" h="13507996">
                <a:moveTo>
                  <a:pt x="0" y="0"/>
                </a:moveTo>
                <a:lnTo>
                  <a:pt x="10372940" y="0"/>
                </a:lnTo>
                <a:lnTo>
                  <a:pt x="10372940" y="13507996"/>
                </a:lnTo>
                <a:lnTo>
                  <a:pt x="0" y="13507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7966" t="-20917" r="-256" b="-208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4332158"/>
            <a:ext cx="5930715" cy="2097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6"/>
              </a:lnSpc>
            </a:pPr>
            <a:r>
              <a:rPr lang="en-US" sz="4788" b="1" spc="220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19 FUNDED PROGRAMS AT 14 PARTNER NONPROFITS 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402807" y="643995"/>
            <a:ext cx="9427118" cy="9290237"/>
            <a:chOff x="0" y="0"/>
            <a:chExt cx="12569491" cy="12386983"/>
          </a:xfrm>
        </p:grpSpPr>
        <p:grpSp>
          <p:nvGrpSpPr>
            <p:cNvPr id="5" name="Group 5"/>
            <p:cNvGrpSpPr/>
            <p:nvPr/>
          </p:nvGrpSpPr>
          <p:grpSpPr>
            <a:xfrm>
              <a:off x="7045085" y="258451"/>
              <a:ext cx="2455796" cy="1439604"/>
              <a:chOff x="0" y="0"/>
              <a:chExt cx="1841500" cy="10795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841500" cy="1079500"/>
              </a:xfrm>
              <a:custGeom>
                <a:avLst/>
                <a:gdLst/>
                <a:ahLst/>
                <a:cxnLst/>
                <a:rect l="l" t="t" r="r" b="b"/>
                <a:pathLst>
                  <a:path w="1841500" h="1079500">
                    <a:moveTo>
                      <a:pt x="0" y="0"/>
                    </a:moveTo>
                    <a:lnTo>
                      <a:pt x="1841500" y="0"/>
                    </a:lnTo>
                    <a:lnTo>
                      <a:pt x="1841500" y="1079500"/>
                    </a:lnTo>
                    <a:lnTo>
                      <a:pt x="0" y="10795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245512" y="6953239"/>
              <a:ext cx="2032383" cy="1253303"/>
              <a:chOff x="0" y="0"/>
              <a:chExt cx="1524000" cy="939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524000" cy="939800"/>
              </a:xfrm>
              <a:custGeom>
                <a:avLst/>
                <a:gdLst/>
                <a:ahLst/>
                <a:cxnLst/>
                <a:rect l="l" t="t" r="r" b="b"/>
                <a:pathLst>
                  <a:path w="1524000" h="939800">
                    <a:moveTo>
                      <a:pt x="0" y="0"/>
                    </a:moveTo>
                    <a:lnTo>
                      <a:pt x="1524000" y="0"/>
                    </a:lnTo>
                    <a:lnTo>
                      <a:pt x="1524000" y="939800"/>
                    </a:lnTo>
                    <a:lnTo>
                      <a:pt x="0" y="939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5740109" y="6517462"/>
              <a:ext cx="1050064" cy="1456541"/>
              <a:chOff x="0" y="0"/>
              <a:chExt cx="787400" cy="10922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87400" cy="1092200"/>
              </a:xfrm>
              <a:custGeom>
                <a:avLst/>
                <a:gdLst/>
                <a:ahLst/>
                <a:cxnLst/>
                <a:rect l="l" t="t" r="r" b="b"/>
                <a:pathLst>
                  <a:path w="787400" h="1092200">
                    <a:moveTo>
                      <a:pt x="0" y="0"/>
                    </a:moveTo>
                    <a:lnTo>
                      <a:pt x="787400" y="0"/>
                    </a:lnTo>
                    <a:lnTo>
                      <a:pt x="787400" y="1092200"/>
                    </a:lnTo>
                    <a:lnTo>
                      <a:pt x="0" y="10922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691129" y="10151650"/>
              <a:ext cx="1981573" cy="948445"/>
              <a:chOff x="0" y="0"/>
              <a:chExt cx="1485900" cy="7112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4859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1485900" h="711200">
                    <a:moveTo>
                      <a:pt x="0" y="0"/>
                    </a:moveTo>
                    <a:lnTo>
                      <a:pt x="1485900" y="0"/>
                    </a:lnTo>
                    <a:lnTo>
                      <a:pt x="1485900" y="711200"/>
                    </a:lnTo>
                    <a:lnTo>
                      <a:pt x="0" y="7112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659864" y="9304824"/>
              <a:ext cx="2625161" cy="2625161"/>
              <a:chOff x="0" y="0"/>
              <a:chExt cx="1968500" cy="1968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968500" cy="1968500"/>
              </a:xfrm>
              <a:custGeom>
                <a:avLst/>
                <a:gdLst/>
                <a:ahLst/>
                <a:cxnLst/>
                <a:rect l="l" t="t" r="r" b="b"/>
                <a:pathLst>
                  <a:path w="1968500" h="1968500">
                    <a:moveTo>
                      <a:pt x="0" y="0"/>
                    </a:moveTo>
                    <a:lnTo>
                      <a:pt x="1968500" y="0"/>
                    </a:lnTo>
                    <a:lnTo>
                      <a:pt x="1968500" y="1968500"/>
                    </a:lnTo>
                    <a:lnTo>
                      <a:pt x="0" y="19685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875246" y="3652175"/>
              <a:ext cx="4674480" cy="1913827"/>
              <a:chOff x="0" y="0"/>
              <a:chExt cx="3505200" cy="14351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505200" cy="1435100"/>
              </a:xfrm>
              <a:custGeom>
                <a:avLst/>
                <a:gdLst/>
                <a:ahLst/>
                <a:cxnLst/>
                <a:rect l="l" t="t" r="r" b="b"/>
                <a:pathLst>
                  <a:path w="3505200" h="1435100">
                    <a:moveTo>
                      <a:pt x="0" y="0"/>
                    </a:moveTo>
                    <a:lnTo>
                      <a:pt x="3505200" y="0"/>
                    </a:lnTo>
                    <a:lnTo>
                      <a:pt x="3505200" y="1435100"/>
                    </a:lnTo>
                    <a:lnTo>
                      <a:pt x="0" y="14351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825181" y="271221"/>
              <a:ext cx="2845336" cy="1490414"/>
              <a:chOff x="0" y="0"/>
              <a:chExt cx="2133600" cy="11176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133600" cy="1117600"/>
              </a:xfrm>
              <a:custGeom>
                <a:avLst/>
                <a:gdLst/>
                <a:ahLst/>
                <a:cxnLst/>
                <a:rect l="l" t="t" r="r" b="b"/>
                <a:pathLst>
                  <a:path w="2133600" h="1117600">
                    <a:moveTo>
                      <a:pt x="0" y="0"/>
                    </a:moveTo>
                    <a:lnTo>
                      <a:pt x="2133600" y="0"/>
                    </a:lnTo>
                    <a:lnTo>
                      <a:pt x="2133600" y="1117600"/>
                    </a:lnTo>
                    <a:lnTo>
                      <a:pt x="0" y="1117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9996224" y="0"/>
              <a:ext cx="2134002" cy="1829144"/>
              <a:chOff x="0" y="0"/>
              <a:chExt cx="1600200" cy="13716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600200" cy="1371600"/>
              </a:xfrm>
              <a:custGeom>
                <a:avLst/>
                <a:gdLst/>
                <a:ahLst/>
                <a:cxnLst/>
                <a:rect l="l" t="t" r="r" b="b"/>
                <a:pathLst>
                  <a:path w="1600200" h="1371600">
                    <a:moveTo>
                      <a:pt x="0" y="0"/>
                    </a:moveTo>
                    <a:lnTo>
                      <a:pt x="1600200" y="0"/>
                    </a:lnTo>
                    <a:lnTo>
                      <a:pt x="1600200" y="1371600"/>
                    </a:lnTo>
                    <a:lnTo>
                      <a:pt x="0" y="1371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9461978" y="6502778"/>
              <a:ext cx="1710589" cy="1710589"/>
              <a:chOff x="0" y="0"/>
              <a:chExt cx="1282700" cy="12827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282700" cy="1282700"/>
              </a:xfrm>
              <a:custGeom>
                <a:avLst/>
                <a:gdLst/>
                <a:ahLst/>
                <a:cxnLst/>
                <a:rect l="l" t="t" r="r" b="b"/>
                <a:pathLst>
                  <a:path w="1282700" h="1282700">
                    <a:moveTo>
                      <a:pt x="0" y="0"/>
                    </a:moveTo>
                    <a:lnTo>
                      <a:pt x="1282700" y="0"/>
                    </a:lnTo>
                    <a:lnTo>
                      <a:pt x="1282700" y="1282700"/>
                    </a:lnTo>
                    <a:lnTo>
                      <a:pt x="0" y="12827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0" y="221970"/>
              <a:ext cx="3319558" cy="1388795"/>
              <a:chOff x="0" y="0"/>
              <a:chExt cx="2489200" cy="10414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489200" cy="1041400"/>
              </a:xfrm>
              <a:custGeom>
                <a:avLst/>
                <a:gdLst/>
                <a:ahLst/>
                <a:cxnLst/>
                <a:rect l="l" t="t" r="r" b="b"/>
                <a:pathLst>
                  <a:path w="2489200" h="1041400">
                    <a:moveTo>
                      <a:pt x="0" y="0"/>
                    </a:moveTo>
                    <a:lnTo>
                      <a:pt x="2489200" y="0"/>
                    </a:lnTo>
                    <a:lnTo>
                      <a:pt x="2489200" y="1041400"/>
                    </a:lnTo>
                    <a:lnTo>
                      <a:pt x="0" y="10414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9182187" y="9951223"/>
              <a:ext cx="3387305" cy="1117811"/>
              <a:chOff x="0" y="0"/>
              <a:chExt cx="2540000" cy="8382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54000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838200">
                    <a:moveTo>
                      <a:pt x="0" y="0"/>
                    </a:moveTo>
                    <a:lnTo>
                      <a:pt x="2540000" y="0"/>
                    </a:lnTo>
                    <a:lnTo>
                      <a:pt x="2540000" y="838200"/>
                    </a:lnTo>
                    <a:lnTo>
                      <a:pt x="0" y="8382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88056" y="3534161"/>
              <a:ext cx="2794526" cy="1456541"/>
              <a:chOff x="0" y="0"/>
              <a:chExt cx="2095500" cy="10922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2095500" cy="1092200"/>
              </a:xfrm>
              <a:custGeom>
                <a:avLst/>
                <a:gdLst/>
                <a:ahLst/>
                <a:cxnLst/>
                <a:rect l="l" t="t" r="r" b="b"/>
                <a:pathLst>
                  <a:path w="2095500" h="1092200">
                    <a:moveTo>
                      <a:pt x="0" y="0"/>
                    </a:moveTo>
                    <a:lnTo>
                      <a:pt x="2095500" y="0"/>
                    </a:lnTo>
                    <a:lnTo>
                      <a:pt x="2095500" y="1092200"/>
                    </a:lnTo>
                    <a:lnTo>
                      <a:pt x="0" y="10922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9424955" y="3718735"/>
              <a:ext cx="2845336" cy="1260247"/>
              <a:chOff x="0" y="0"/>
              <a:chExt cx="2133600" cy="945007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133600" cy="945007"/>
              </a:xfrm>
              <a:custGeom>
                <a:avLst/>
                <a:gdLst/>
                <a:ahLst/>
                <a:cxnLst/>
                <a:rect l="l" t="t" r="r" b="b"/>
                <a:pathLst>
                  <a:path w="2133600" h="945007">
                    <a:moveTo>
                      <a:pt x="0" y="0"/>
                    </a:moveTo>
                    <a:lnTo>
                      <a:pt x="2133600" y="0"/>
                    </a:lnTo>
                    <a:lnTo>
                      <a:pt x="2133600" y="945007"/>
                    </a:lnTo>
                    <a:lnTo>
                      <a:pt x="0" y="94500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6"/>
                <a:stretch>
                  <a:fillRect t="-79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6167113" y="9219684"/>
              <a:ext cx="2963892" cy="2794526"/>
              <a:chOff x="0" y="0"/>
              <a:chExt cx="2222500" cy="20955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222500" cy="2095500"/>
              </a:xfrm>
              <a:custGeom>
                <a:avLst/>
                <a:gdLst/>
                <a:ahLst/>
                <a:cxnLst/>
                <a:rect l="l" t="t" r="r" b="b"/>
                <a:pathLst>
                  <a:path w="2222500" h="2095500">
                    <a:moveTo>
                      <a:pt x="0" y="0"/>
                    </a:moveTo>
                    <a:lnTo>
                      <a:pt x="2222500" y="0"/>
                    </a:lnTo>
                    <a:lnTo>
                      <a:pt x="2222500" y="2095500"/>
                    </a:lnTo>
                    <a:lnTo>
                      <a:pt x="0" y="20955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5060447" y="5579853"/>
              <a:ext cx="2434727" cy="370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sz="1600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O’Reilly Center for Hope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061836" y="3382163"/>
              <a:ext cx="2431881" cy="493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85"/>
                </a:lnSpc>
              </a:pPr>
              <a:r>
                <a:rPr lang="en-US" sz="2132" b="1">
                  <a:solidFill>
                    <a:srgbClr val="0044B5"/>
                  </a:solidFill>
                  <a:latin typeface="Antonio 3 Bold"/>
                  <a:ea typeface="Antonio 3 Bold"/>
                  <a:cs typeface="Antonio 3 Bold"/>
                  <a:sym typeface="Antonio 3 Bold"/>
                </a:rPr>
                <a:t>PRIORITY PARTNER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28220" y="5154429"/>
              <a:ext cx="1767563" cy="820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9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Forensic Services Protecting Our Youth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460419" y="8549384"/>
              <a:ext cx="1631749" cy="3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66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Pediatric Therapies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88415" y="11435994"/>
              <a:ext cx="2605345" cy="3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66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Ozarks Family Resource Center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84019" y="1851317"/>
              <a:ext cx="2818525" cy="9165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9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Access to Mental Healthcare</a:t>
              </a:r>
            </a:p>
            <a:p>
              <a:pPr algn="ctr" rtl="1">
                <a:lnSpc>
                  <a:spcPts val="1299"/>
                </a:lnSpc>
              </a:pPr>
              <a:endParaRPr lang="en-US" sz="1333">
                <a:solidFill>
                  <a:srgbClr val="0044B5"/>
                </a:solidFill>
                <a:latin typeface="Antonio 3"/>
                <a:ea typeface="Antonio 3"/>
                <a:cs typeface="Antonio 3"/>
                <a:sym typeface="Antonio 3"/>
              </a:endParaRPr>
            </a:p>
            <a:p>
              <a:pPr algn="ctr">
                <a:lnSpc>
                  <a:spcPts val="1299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Parental Mental Health Wellness and Skills Enhancement Program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787515" y="11981334"/>
              <a:ext cx="2410982" cy="3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66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Weekend Backpack Program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057381" y="1932105"/>
              <a:ext cx="2598503" cy="608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99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Community-Based One-on-one Mentoring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073505" y="8331852"/>
              <a:ext cx="2436488" cy="3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66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New Pathways for Good Dads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985147" y="11932777"/>
              <a:ext cx="1438944" cy="3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66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Reading Tutoring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496173" y="1866419"/>
              <a:ext cx="1584767" cy="3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66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Shape-up Program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121757" y="8413303"/>
              <a:ext cx="2561293" cy="820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9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Community Outreach Program Emergency Shelter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396180" y="1888677"/>
              <a:ext cx="1354058" cy="820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9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CASA Clubhouse Child Advocacy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890370" y="11470433"/>
              <a:ext cx="2214010" cy="9165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9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Counseling and Education</a:t>
              </a:r>
            </a:p>
            <a:p>
              <a:pPr algn="ctr" rtl="1">
                <a:lnSpc>
                  <a:spcPts val="1299"/>
                </a:lnSpc>
              </a:pPr>
              <a:endParaRPr lang="en-US" sz="1333">
                <a:solidFill>
                  <a:srgbClr val="0044B5"/>
                </a:solidFill>
                <a:latin typeface="Antonio 3"/>
                <a:ea typeface="Antonio 3"/>
                <a:cs typeface="Antonio 3"/>
                <a:sym typeface="Antonio 3"/>
              </a:endParaRPr>
            </a:p>
            <a:p>
              <a:pPr algn="ctr">
                <a:lnSpc>
                  <a:spcPts val="1299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Crisis Intervention and Advocacy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402209" y="5209807"/>
              <a:ext cx="2893961" cy="313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66"/>
                </a:lnSpc>
              </a:pPr>
              <a:r>
                <a:rPr lang="en-US" sz="1333">
                  <a:solidFill>
                    <a:srgbClr val="0044B5"/>
                  </a:solidFill>
                  <a:latin typeface="Antonio 3"/>
                  <a:ea typeface="Antonio 3"/>
                  <a:cs typeface="Antonio 3"/>
                  <a:sym typeface="Antonio 3"/>
                </a:rPr>
                <a:t>Math and Reading Buddy Program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90106" y="7613750"/>
            <a:ext cx="4769194" cy="1644550"/>
          </a:xfrm>
          <a:custGeom>
            <a:avLst/>
            <a:gdLst/>
            <a:ahLst/>
            <a:cxnLst/>
            <a:rect l="l" t="t" r="r" b="b"/>
            <a:pathLst>
              <a:path w="4769194" h="1644550">
                <a:moveTo>
                  <a:pt x="0" y="0"/>
                </a:moveTo>
                <a:lnTo>
                  <a:pt x="4769194" y="0"/>
                </a:lnTo>
                <a:lnTo>
                  <a:pt x="4769194" y="1644550"/>
                </a:lnTo>
                <a:lnTo>
                  <a:pt x="0" y="1644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70110" y="1028700"/>
            <a:ext cx="15547779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 b="1">
                <a:solidFill>
                  <a:srgbClr val="FFBA00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COMMUNITY INVESTMENT FUND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19742" y="2397472"/>
            <a:ext cx="11193513" cy="701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8"/>
              </a:lnSpc>
            </a:pPr>
            <a:r>
              <a:rPr lang="en-US" sz="4590">
                <a:solidFill>
                  <a:srgbClr val="FFBA00"/>
                </a:solidFill>
                <a:latin typeface="Antonio 1"/>
                <a:ea typeface="Antonio 1"/>
                <a:cs typeface="Antonio 1"/>
                <a:sym typeface="Antonio 1"/>
              </a:rPr>
              <a:t>THE </a:t>
            </a:r>
            <a:r>
              <a:rPr lang="en-US" sz="4590" b="1">
                <a:solidFill>
                  <a:srgbClr val="FFBA00"/>
                </a:solidFill>
                <a:latin typeface="Antonio 1 Ultra-Bold"/>
                <a:ea typeface="Antonio 1 Ultra-Bold"/>
                <a:cs typeface="Antonio 1 Ultra-Bold"/>
                <a:sym typeface="Antonio 1 Ultra-Bold"/>
              </a:rPr>
              <a:t>MOST</a:t>
            </a:r>
            <a:r>
              <a:rPr lang="en-US" sz="4590">
                <a:solidFill>
                  <a:srgbClr val="FFBA00"/>
                </a:solidFill>
                <a:latin typeface="Antonio 1"/>
                <a:ea typeface="Antonio 1"/>
                <a:cs typeface="Antonio 1"/>
                <a:sym typeface="Antonio 1"/>
              </a:rPr>
              <a:t> POWERFUL WAY TO IMPACT YOUR COMMUNITY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81110" y="3499343"/>
            <a:ext cx="10608995" cy="1366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7"/>
              </a:lnSpc>
            </a:pPr>
            <a:r>
              <a:rPr lang="en-US" sz="3919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WHEN YOU GIVE THROUGH UNITED WAY, WE IMPROVE</a:t>
            </a:r>
          </a:p>
          <a:p>
            <a:pPr algn="l">
              <a:lnSpc>
                <a:spcPts val="5487"/>
              </a:lnSpc>
            </a:pPr>
            <a:r>
              <a:rPr lang="en-US" sz="3919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MORE LIVES IN MORE WAYS THAN ANY SINGLE AGENCY CAN.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81110" y="5038725"/>
            <a:ext cx="13258684" cy="339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436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Palanquin 1 Medium"/>
                <a:ea typeface="Palanquin 1 Medium"/>
                <a:cs typeface="Palanquin 1 Medium"/>
                <a:sym typeface="Palanquin 1 Medium"/>
              </a:rPr>
              <a:t>Allocations, based on undesignated dollars, are determined by a panel of donor volunteers</a:t>
            </a:r>
          </a:p>
          <a:p>
            <a:pPr marL="777240" lvl="1" indent="-388620" algn="l">
              <a:lnSpc>
                <a:spcPts val="5436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Palanquin 1 Medium"/>
                <a:ea typeface="Palanquin 1 Medium"/>
                <a:cs typeface="Palanquin 1 Medium"/>
                <a:sym typeface="Palanquin 1 Medium"/>
              </a:rPr>
              <a:t>Identifies gaps and reduces duplication of services</a:t>
            </a:r>
          </a:p>
          <a:p>
            <a:pPr marL="777240" lvl="1" indent="-388620" algn="l">
              <a:lnSpc>
                <a:spcPts val="5436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Palanquin 1 Medium"/>
                <a:ea typeface="Palanquin 1 Medium"/>
                <a:cs typeface="Palanquin 1 Medium"/>
                <a:sym typeface="Palanquin 1 Medium"/>
              </a:rPr>
              <a:t>Investment is made where the need is greatest </a:t>
            </a:r>
          </a:p>
          <a:p>
            <a:pPr marL="777240" lvl="1" indent="-388620" algn="l">
              <a:lnSpc>
                <a:spcPts val="5436"/>
              </a:lnSpc>
              <a:buFont typeface="Arial"/>
              <a:buChar char="•"/>
            </a:pPr>
            <a:r>
              <a:rPr lang="en-US" sz="3600" b="1">
                <a:solidFill>
                  <a:srgbClr val="FFFFFF"/>
                </a:solidFill>
                <a:latin typeface="Palanquin 1 Medium"/>
                <a:ea typeface="Palanquin 1 Medium"/>
                <a:cs typeface="Palanquin 1 Medium"/>
                <a:sym typeface="Palanquin 1 Medium"/>
              </a:rPr>
              <a:t>Programs are effective and financially stable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1845215" y="1769514"/>
            <a:ext cx="10438403" cy="6747972"/>
          </a:xfrm>
          <a:custGeom>
            <a:avLst/>
            <a:gdLst/>
            <a:ahLst/>
            <a:cxnLst/>
            <a:rect l="l" t="t" r="r" b="b"/>
            <a:pathLst>
              <a:path w="10438403" h="6747972">
                <a:moveTo>
                  <a:pt x="0" y="0"/>
                </a:moveTo>
                <a:lnTo>
                  <a:pt x="10438403" y="0"/>
                </a:lnTo>
                <a:lnTo>
                  <a:pt x="10438403" y="6747972"/>
                </a:lnTo>
                <a:lnTo>
                  <a:pt x="0" y="6747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0801" r="-59303" b="-879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5400000" flipV="1">
            <a:off x="9842501" y="1845215"/>
            <a:ext cx="10438403" cy="6747972"/>
          </a:xfrm>
          <a:custGeom>
            <a:avLst/>
            <a:gdLst/>
            <a:ahLst/>
            <a:cxnLst/>
            <a:rect l="l" t="t" r="r" b="b"/>
            <a:pathLst>
              <a:path w="10438403" h="6747972">
                <a:moveTo>
                  <a:pt x="0" y="6747973"/>
                </a:moveTo>
                <a:lnTo>
                  <a:pt x="10438403" y="6747973"/>
                </a:lnTo>
                <a:lnTo>
                  <a:pt x="10438403" y="0"/>
                </a:lnTo>
                <a:lnTo>
                  <a:pt x="0" y="0"/>
                </a:lnTo>
                <a:lnTo>
                  <a:pt x="0" y="674797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0801" r="-59303" b="-879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683248" y="1028700"/>
            <a:ext cx="6921503" cy="2398930"/>
          </a:xfrm>
          <a:custGeom>
            <a:avLst/>
            <a:gdLst/>
            <a:ahLst/>
            <a:cxnLst/>
            <a:rect l="l" t="t" r="r" b="b"/>
            <a:pathLst>
              <a:path w="6921503" h="2398930">
                <a:moveTo>
                  <a:pt x="0" y="0"/>
                </a:moveTo>
                <a:lnTo>
                  <a:pt x="6921504" y="0"/>
                </a:lnTo>
                <a:lnTo>
                  <a:pt x="6921504" y="2398930"/>
                </a:lnTo>
                <a:lnTo>
                  <a:pt x="0" y="2398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37" t="-5451" r="-9427" b="-58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7207941" y="3727634"/>
            <a:ext cx="4019806" cy="401980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8262" r="-82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312946" y="8042715"/>
            <a:ext cx="9809798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2"/>
              </a:lnSpc>
            </a:pPr>
            <a:r>
              <a:rPr lang="en-US" sz="707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ECM ROLE/TOOLS FOR SUCCESS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5099" y="3169644"/>
            <a:ext cx="4517630" cy="5645731"/>
            <a:chOff x="0" y="0"/>
            <a:chExt cx="6023507" cy="75276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23507" cy="7527642"/>
            </a:xfrm>
            <a:custGeom>
              <a:avLst/>
              <a:gdLst/>
              <a:ahLst/>
              <a:cxnLst/>
              <a:rect l="l" t="t" r="r" b="b"/>
              <a:pathLst>
                <a:path w="6023507" h="7527642">
                  <a:moveTo>
                    <a:pt x="0" y="0"/>
                  </a:moveTo>
                  <a:lnTo>
                    <a:pt x="6023507" y="0"/>
                  </a:lnTo>
                  <a:lnTo>
                    <a:pt x="6023507" y="7527642"/>
                  </a:lnTo>
                  <a:lnTo>
                    <a:pt x="0" y="7527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1" b="-11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3943265" y="5561878"/>
              <a:ext cx="1807052" cy="1807052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82D8A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26802" tIns="26802" rIns="26802" bIns="26802" rtlCol="0" anchor="ctr"/>
              <a:lstStyle/>
              <a:p>
                <a:pPr algn="ctr">
                  <a:lnSpc>
                    <a:spcPts val="2142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3394201" y="6366949"/>
              <a:ext cx="2026955" cy="698950"/>
            </a:xfrm>
            <a:custGeom>
              <a:avLst/>
              <a:gdLst/>
              <a:ahLst/>
              <a:cxnLst/>
              <a:rect l="l" t="t" r="r" b="b"/>
              <a:pathLst>
                <a:path w="2026955" h="698950">
                  <a:moveTo>
                    <a:pt x="0" y="0"/>
                  </a:moveTo>
                  <a:lnTo>
                    <a:pt x="2026956" y="0"/>
                  </a:lnTo>
                  <a:lnTo>
                    <a:pt x="2026956" y="698950"/>
                  </a:lnTo>
                  <a:lnTo>
                    <a:pt x="0" y="698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898162" y="3845400"/>
            <a:ext cx="4516585" cy="5645731"/>
            <a:chOff x="0" y="0"/>
            <a:chExt cx="6022113" cy="75276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22113" cy="7527642"/>
            </a:xfrm>
            <a:custGeom>
              <a:avLst/>
              <a:gdLst/>
              <a:ahLst/>
              <a:cxnLst/>
              <a:rect l="l" t="t" r="r" b="b"/>
              <a:pathLst>
                <a:path w="6022113" h="7527642">
                  <a:moveTo>
                    <a:pt x="0" y="0"/>
                  </a:moveTo>
                  <a:lnTo>
                    <a:pt x="6022113" y="0"/>
                  </a:lnTo>
                  <a:lnTo>
                    <a:pt x="6022113" y="7527642"/>
                  </a:lnTo>
                  <a:lnTo>
                    <a:pt x="0" y="7527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3993314" y="5574202"/>
              <a:ext cx="1806634" cy="1806634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5082F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41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3508864" y="6380716"/>
              <a:ext cx="2025701" cy="698518"/>
            </a:xfrm>
            <a:custGeom>
              <a:avLst/>
              <a:gdLst/>
              <a:ahLst/>
              <a:cxnLst/>
              <a:rect l="l" t="t" r="r" b="b"/>
              <a:pathLst>
                <a:path w="2025701" h="698518">
                  <a:moveTo>
                    <a:pt x="0" y="0"/>
                  </a:moveTo>
                  <a:lnTo>
                    <a:pt x="2025701" y="0"/>
                  </a:lnTo>
                  <a:lnTo>
                    <a:pt x="2025701" y="698518"/>
                  </a:lnTo>
                  <a:lnTo>
                    <a:pt x="0" y="698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845099" y="709016"/>
            <a:ext cx="6430281" cy="2217338"/>
          </a:xfrm>
          <a:custGeom>
            <a:avLst/>
            <a:gdLst/>
            <a:ahLst/>
            <a:cxnLst/>
            <a:rect l="l" t="t" r="r" b="b"/>
            <a:pathLst>
              <a:path w="6430281" h="2217338">
                <a:moveTo>
                  <a:pt x="0" y="0"/>
                </a:moveTo>
                <a:lnTo>
                  <a:pt x="6430281" y="0"/>
                </a:lnTo>
                <a:lnTo>
                  <a:pt x="6430281" y="2217338"/>
                </a:lnTo>
                <a:lnTo>
                  <a:pt x="0" y="22173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2582397" y="889509"/>
            <a:ext cx="4728172" cy="2454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411"/>
              </a:lnSpc>
            </a:pPr>
            <a:r>
              <a:rPr lang="en-US" sz="9053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2026-2027</a:t>
            </a:r>
          </a:p>
          <a:p>
            <a:pPr algn="r">
              <a:lnSpc>
                <a:spcPts val="9022"/>
              </a:lnSpc>
            </a:pPr>
            <a:r>
              <a:rPr lang="en-US" sz="7846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CAMPAIGN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77600" y="6312864"/>
            <a:ext cx="6334069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1976"/>
              </a:lnSpc>
            </a:pPr>
            <a:r>
              <a:rPr lang="en-US" sz="10414" b="1" dirty="0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$1.8 MILLION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0623" y="4887610"/>
            <a:ext cx="3941777" cy="110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25"/>
              </a:lnSpc>
            </a:pPr>
            <a:r>
              <a:rPr lang="en-US" sz="7500" b="1" dirty="0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OUR GOAL: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83567" y="7153741"/>
            <a:ext cx="2442232" cy="2442232"/>
          </a:xfrm>
          <a:custGeom>
            <a:avLst/>
            <a:gdLst/>
            <a:ahLst/>
            <a:cxnLst/>
            <a:rect l="l" t="t" r="r" b="b"/>
            <a:pathLst>
              <a:path w="2442232" h="2442232">
                <a:moveTo>
                  <a:pt x="0" y="0"/>
                </a:moveTo>
                <a:lnTo>
                  <a:pt x="2442232" y="0"/>
                </a:lnTo>
                <a:lnTo>
                  <a:pt x="2442232" y="2442232"/>
                </a:lnTo>
                <a:lnTo>
                  <a:pt x="0" y="2442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410276" flipH="1">
            <a:off x="11491167" y="603924"/>
            <a:ext cx="5740882" cy="7455691"/>
          </a:xfrm>
          <a:custGeom>
            <a:avLst/>
            <a:gdLst/>
            <a:ahLst/>
            <a:cxnLst/>
            <a:rect l="l" t="t" r="r" b="b"/>
            <a:pathLst>
              <a:path w="5740882" h="7455691">
                <a:moveTo>
                  <a:pt x="5740882" y="0"/>
                </a:moveTo>
                <a:lnTo>
                  <a:pt x="0" y="0"/>
                </a:lnTo>
                <a:lnTo>
                  <a:pt x="0" y="7455690"/>
                </a:lnTo>
                <a:lnTo>
                  <a:pt x="5740882" y="7455690"/>
                </a:lnTo>
                <a:lnTo>
                  <a:pt x="574088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378482" y="4077388"/>
            <a:ext cx="8544321" cy="27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9087" lvl="1" indent="-469544" algn="l">
              <a:lnSpc>
                <a:spcPts val="4306"/>
              </a:lnSpc>
              <a:buFont typeface="Arial"/>
              <a:buChar char="•"/>
            </a:pPr>
            <a:r>
              <a:rPr lang="en-US" sz="4349" b="1">
                <a:solidFill>
                  <a:srgbClr val="FDFDFD"/>
                </a:solidFill>
                <a:latin typeface="Palanquin 1 Medium"/>
                <a:ea typeface="Palanquin 1 Medium"/>
                <a:cs typeface="Palanquin 1 Medium"/>
                <a:sym typeface="Palanquin 1 Medium"/>
              </a:rPr>
              <a:t>Get invested!</a:t>
            </a:r>
          </a:p>
          <a:p>
            <a:pPr algn="l">
              <a:lnSpc>
                <a:spcPts val="4306"/>
              </a:lnSpc>
            </a:pPr>
            <a:endParaRPr lang="en-US" sz="4349" b="1">
              <a:solidFill>
                <a:srgbClr val="FDFDFD"/>
              </a:solidFill>
              <a:latin typeface="Palanquin 1 Medium"/>
              <a:ea typeface="Palanquin 1 Medium"/>
              <a:cs typeface="Palanquin 1 Medium"/>
              <a:sym typeface="Palanquin 1 Medium"/>
            </a:endParaRPr>
          </a:p>
          <a:p>
            <a:pPr marL="939087" lvl="1" indent="-469544" algn="l">
              <a:lnSpc>
                <a:spcPts val="4306"/>
              </a:lnSpc>
              <a:buFont typeface="Arial"/>
              <a:buChar char="•"/>
            </a:pPr>
            <a:r>
              <a:rPr lang="en-US" sz="4349" b="1">
                <a:solidFill>
                  <a:srgbClr val="FDFDFD"/>
                </a:solidFill>
                <a:latin typeface="Palanquin 1 Medium"/>
                <a:ea typeface="Palanquin 1 Medium"/>
                <a:cs typeface="Palanquin 1 Medium"/>
                <a:sym typeface="Palanquin 1 Medium"/>
              </a:rPr>
              <a:t>Create a culture of giving</a:t>
            </a:r>
          </a:p>
          <a:p>
            <a:pPr algn="l">
              <a:lnSpc>
                <a:spcPts val="4306"/>
              </a:lnSpc>
            </a:pPr>
            <a:endParaRPr lang="en-US" sz="4349" b="1">
              <a:solidFill>
                <a:srgbClr val="FDFDFD"/>
              </a:solidFill>
              <a:latin typeface="Palanquin 1 Medium"/>
              <a:ea typeface="Palanquin 1 Medium"/>
              <a:cs typeface="Palanquin 1 Medium"/>
              <a:sym typeface="Palanquin 1 Medium"/>
            </a:endParaRPr>
          </a:p>
          <a:p>
            <a:pPr marL="939087" lvl="1" indent="-469544" algn="l">
              <a:lnSpc>
                <a:spcPts val="4306"/>
              </a:lnSpc>
              <a:buFont typeface="Arial"/>
              <a:buChar char="•"/>
            </a:pPr>
            <a:r>
              <a:rPr lang="en-US" sz="4349" b="1">
                <a:solidFill>
                  <a:srgbClr val="FDFDFD"/>
                </a:solidFill>
                <a:latin typeface="Palanquin 1 Medium"/>
                <a:ea typeface="Palanquin 1 Medium"/>
                <a:cs typeface="Palanquin 1 Medium"/>
                <a:sym typeface="Palanquin 1 Medium"/>
              </a:rPr>
              <a:t>Fun engagement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28700"/>
            <a:ext cx="14322301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59"/>
              </a:lnSpc>
            </a:pPr>
            <a:r>
              <a:rPr lang="en-US" sz="8799">
                <a:solidFill>
                  <a:srgbClr val="FFBA00"/>
                </a:solidFill>
                <a:latin typeface="Antonio 1"/>
                <a:ea typeface="Antonio 1"/>
                <a:cs typeface="Antonio 1"/>
                <a:sym typeface="Antonio 1"/>
              </a:rPr>
              <a:t>CHAMPIONING UNITED WAY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49329" y="2371725"/>
            <a:ext cx="9818412" cy="664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2"/>
              </a:lnSpc>
            </a:pPr>
            <a:r>
              <a:rPr lang="en-US" sz="4476">
                <a:solidFill>
                  <a:srgbClr val="FFBA00"/>
                </a:solidFill>
                <a:latin typeface="Antonio 1"/>
                <a:ea typeface="Antonio 1"/>
                <a:cs typeface="Antonio 1"/>
                <a:sym typeface="Antonio 1"/>
              </a:rPr>
              <a:t>YOUR ROLE AS AN EMPLOYEE CAMPAIGN MANAGER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990715" y="7571771"/>
            <a:ext cx="2492852" cy="160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361"/>
              </a:lnSpc>
            </a:pPr>
            <a:r>
              <a:rPr lang="en-US" sz="5301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IS</a:t>
            </a:r>
          </a:p>
          <a:p>
            <a:pPr algn="r">
              <a:lnSpc>
                <a:spcPts val="6361"/>
              </a:lnSpc>
            </a:pPr>
            <a:r>
              <a:rPr lang="en-US" sz="5301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THE WAY.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06911" y="7137859"/>
            <a:ext cx="2453876" cy="2453876"/>
          </a:xfrm>
          <a:custGeom>
            <a:avLst/>
            <a:gdLst/>
            <a:ahLst/>
            <a:cxnLst/>
            <a:rect l="l" t="t" r="r" b="b"/>
            <a:pathLst>
              <a:path w="2453876" h="2453876">
                <a:moveTo>
                  <a:pt x="0" y="0"/>
                </a:moveTo>
                <a:lnTo>
                  <a:pt x="2453875" y="0"/>
                </a:lnTo>
                <a:lnTo>
                  <a:pt x="2453875" y="2453876"/>
                </a:lnTo>
                <a:lnTo>
                  <a:pt x="0" y="24538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10231">
            <a:off x="1910664" y="1812693"/>
            <a:ext cx="5008442" cy="6655737"/>
          </a:xfrm>
          <a:custGeom>
            <a:avLst/>
            <a:gdLst/>
            <a:ahLst/>
            <a:cxnLst/>
            <a:rect l="l" t="t" r="r" b="b"/>
            <a:pathLst>
              <a:path w="5008442" h="6655737">
                <a:moveTo>
                  <a:pt x="0" y="0"/>
                </a:moveTo>
                <a:lnTo>
                  <a:pt x="5008443" y="0"/>
                </a:lnTo>
                <a:lnTo>
                  <a:pt x="5008443" y="6655737"/>
                </a:lnTo>
                <a:lnTo>
                  <a:pt x="0" y="6655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694152" y="2371725"/>
            <a:ext cx="9565149" cy="666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75"/>
              </a:lnSpc>
            </a:pPr>
            <a:r>
              <a:rPr lang="en-US" sz="4479" dirty="0">
                <a:solidFill>
                  <a:srgbClr val="FFBA00"/>
                </a:solidFill>
                <a:latin typeface="Antonio 1"/>
                <a:ea typeface="Antonio 1"/>
                <a:cs typeface="Antonio 1"/>
                <a:sym typeface="Antonio 1"/>
              </a:rPr>
              <a:t>STEPS TO A SUCCESSFUL WORKPLACE CAMPAIGN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456807" y="4598382"/>
            <a:ext cx="7788949" cy="131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</a:pPr>
            <a:r>
              <a:rPr lang="en-US" sz="7099" b="1" dirty="0">
                <a:solidFill>
                  <a:schemeClr val="bg1"/>
                </a:solidFill>
                <a:latin typeface="Palanquin 1 Medium"/>
                <a:ea typeface="Palanquin 1 Medium"/>
                <a:cs typeface="Palanquin 1 Medium"/>
                <a:sym typeface="Palanquin 1 Medium"/>
                <a:hlinkClick r:id="rId5" tooltip="https://uwozarks.org/how-to-help/workplace-campaign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 Library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81801" y="1028700"/>
            <a:ext cx="10477500" cy="1333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 dirty="0">
                <a:solidFill>
                  <a:srgbClr val="FFBA00"/>
                </a:solidFill>
                <a:latin typeface="Antonio 1"/>
                <a:ea typeface="Antonio 1"/>
                <a:cs typeface="Antonio 1"/>
                <a:sym typeface="Antonio 1"/>
              </a:rPr>
              <a:t>CHAMPIONING UNITED WAY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1845215" y="1769514"/>
            <a:ext cx="10438403" cy="6747972"/>
          </a:xfrm>
          <a:custGeom>
            <a:avLst/>
            <a:gdLst/>
            <a:ahLst/>
            <a:cxnLst/>
            <a:rect l="l" t="t" r="r" b="b"/>
            <a:pathLst>
              <a:path w="10438403" h="6747972">
                <a:moveTo>
                  <a:pt x="0" y="0"/>
                </a:moveTo>
                <a:lnTo>
                  <a:pt x="10438403" y="0"/>
                </a:lnTo>
                <a:lnTo>
                  <a:pt x="10438403" y="6747972"/>
                </a:lnTo>
                <a:lnTo>
                  <a:pt x="0" y="6747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0801" r="-59303" b="-879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5400000" flipV="1">
            <a:off x="9842501" y="1845215"/>
            <a:ext cx="10438403" cy="6747972"/>
          </a:xfrm>
          <a:custGeom>
            <a:avLst/>
            <a:gdLst/>
            <a:ahLst/>
            <a:cxnLst/>
            <a:rect l="l" t="t" r="r" b="b"/>
            <a:pathLst>
              <a:path w="10438403" h="6747972">
                <a:moveTo>
                  <a:pt x="0" y="6747973"/>
                </a:moveTo>
                <a:lnTo>
                  <a:pt x="10438403" y="6747973"/>
                </a:lnTo>
                <a:lnTo>
                  <a:pt x="10438403" y="0"/>
                </a:lnTo>
                <a:lnTo>
                  <a:pt x="0" y="0"/>
                </a:lnTo>
                <a:lnTo>
                  <a:pt x="0" y="674797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0801" r="-59303" b="-879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683248" y="1028700"/>
            <a:ext cx="6921503" cy="2398930"/>
          </a:xfrm>
          <a:custGeom>
            <a:avLst/>
            <a:gdLst/>
            <a:ahLst/>
            <a:cxnLst/>
            <a:rect l="l" t="t" r="r" b="b"/>
            <a:pathLst>
              <a:path w="6921503" h="2398930">
                <a:moveTo>
                  <a:pt x="0" y="0"/>
                </a:moveTo>
                <a:lnTo>
                  <a:pt x="6921504" y="0"/>
                </a:lnTo>
                <a:lnTo>
                  <a:pt x="6921504" y="2398930"/>
                </a:lnTo>
                <a:lnTo>
                  <a:pt x="0" y="2398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37" t="-5451" r="-9427" b="-58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7207941" y="3727634"/>
            <a:ext cx="4019806" cy="401980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33791" r="-164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409966" y="8042715"/>
            <a:ext cx="7615756" cy="1073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85"/>
              </a:lnSpc>
            </a:pPr>
            <a:r>
              <a:rPr lang="en-US" sz="7071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ECM PANEL DISCUSSION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214855" y="-3588966"/>
            <a:ext cx="18681741" cy="1868174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4B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80733" y="-4488473"/>
            <a:ext cx="11034345" cy="1103434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7D2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2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27763" y="1026213"/>
            <a:ext cx="7031537" cy="1984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80"/>
              </a:lnSpc>
            </a:pPr>
            <a:r>
              <a:rPr lang="en-US" sz="7204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CAMPAIGN CABINET</a:t>
            </a:r>
          </a:p>
          <a:p>
            <a:pPr algn="ctr">
              <a:lnSpc>
                <a:spcPts val="7780"/>
              </a:lnSpc>
            </a:pPr>
            <a:r>
              <a:rPr lang="en-US" sz="7204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CO-CHAIRS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500027" y="3259433"/>
            <a:ext cx="3891352" cy="5756617"/>
            <a:chOff x="0" y="0"/>
            <a:chExt cx="5188469" cy="767548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88469" cy="6195287"/>
            </a:xfrm>
            <a:custGeom>
              <a:avLst/>
              <a:gdLst/>
              <a:ahLst/>
              <a:cxnLst/>
              <a:rect l="l" t="t" r="r" b="b"/>
              <a:pathLst>
                <a:path w="5188469" h="6195287">
                  <a:moveTo>
                    <a:pt x="0" y="0"/>
                  </a:moveTo>
                  <a:lnTo>
                    <a:pt x="5188469" y="0"/>
                  </a:lnTo>
                  <a:lnTo>
                    <a:pt x="5188469" y="6195287"/>
                  </a:lnTo>
                  <a:lnTo>
                    <a:pt x="0" y="6195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195" t="-9261" r="-268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248552"/>
              <a:ext cx="5188469" cy="14269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16"/>
                </a:lnSpc>
              </a:pPr>
              <a:r>
                <a:rPr lang="en-US" sz="3154" b="1">
                  <a:solidFill>
                    <a:srgbClr val="FFFFFF"/>
                  </a:solidFill>
                  <a:latin typeface="Antonio 1 Bold"/>
                  <a:ea typeface="Antonio 1 Bold"/>
                  <a:cs typeface="Antonio 1 Bold"/>
                  <a:sym typeface="Antonio 1 Bold"/>
                </a:rPr>
                <a:t>DR. JULIE MASTERSON</a:t>
              </a:r>
            </a:p>
            <a:p>
              <a:pPr algn="ctr">
                <a:lnSpc>
                  <a:spcPts val="4416"/>
                </a:lnSpc>
              </a:pPr>
              <a:r>
                <a:rPr lang="en-US" sz="3154" b="1">
                  <a:solidFill>
                    <a:srgbClr val="FFFFFF"/>
                  </a:solidFill>
                  <a:latin typeface="Antonio 1 Bold"/>
                  <a:ea typeface="Antonio 1 Bold"/>
                  <a:cs typeface="Antonio 1 Bold"/>
                  <a:sym typeface="Antonio 1 Bold"/>
                </a:rPr>
                <a:t>RETIRED - MSU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680727" y="3259433"/>
            <a:ext cx="3963534" cy="6281772"/>
            <a:chOff x="0" y="0"/>
            <a:chExt cx="5284712" cy="837569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84712" cy="6195287"/>
            </a:xfrm>
            <a:custGeom>
              <a:avLst/>
              <a:gdLst/>
              <a:ahLst/>
              <a:cxnLst/>
              <a:rect l="l" t="t" r="r" b="b"/>
              <a:pathLst>
                <a:path w="5284712" h="6195287">
                  <a:moveTo>
                    <a:pt x="0" y="0"/>
                  </a:moveTo>
                  <a:lnTo>
                    <a:pt x="5284712" y="0"/>
                  </a:lnTo>
                  <a:lnTo>
                    <a:pt x="5284712" y="6195287"/>
                  </a:lnTo>
                  <a:lnTo>
                    <a:pt x="0" y="6195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138" r="-852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210452"/>
              <a:ext cx="5284712" cy="21652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16"/>
                </a:lnSpc>
              </a:pPr>
              <a:r>
                <a:rPr lang="en-US" sz="3154" b="1">
                  <a:solidFill>
                    <a:srgbClr val="FFFFFF"/>
                  </a:solidFill>
                  <a:latin typeface="Antonio 1 Bold"/>
                  <a:ea typeface="Antonio 1 Bold"/>
                  <a:cs typeface="Antonio 1 Bold"/>
                  <a:sym typeface="Antonio 1 Bold"/>
                </a:rPr>
                <a:t>BILL HENNESSEY</a:t>
              </a:r>
            </a:p>
            <a:p>
              <a:pPr algn="ctr">
                <a:lnSpc>
                  <a:spcPts val="4416"/>
                </a:lnSpc>
              </a:pPr>
              <a:r>
                <a:rPr lang="en-US" sz="3154" b="1">
                  <a:solidFill>
                    <a:srgbClr val="FFFFFF"/>
                  </a:solidFill>
                  <a:latin typeface="Antonio 1 Bold"/>
                  <a:ea typeface="Antonio 1 Bold"/>
                  <a:cs typeface="Antonio 1 Bold"/>
                  <a:sym typeface="Antonio 1 Bold"/>
                </a:rPr>
                <a:t>SPRINGFIELD CATHOLIC SCHOOLS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281345" y="1028700"/>
            <a:ext cx="4437364" cy="1537950"/>
          </a:xfrm>
          <a:custGeom>
            <a:avLst/>
            <a:gdLst/>
            <a:ahLst/>
            <a:cxnLst/>
            <a:rect l="l" t="t" r="r" b="b"/>
            <a:pathLst>
              <a:path w="4437364" h="1537950">
                <a:moveTo>
                  <a:pt x="0" y="0"/>
                </a:moveTo>
                <a:lnTo>
                  <a:pt x="4437364" y="0"/>
                </a:lnTo>
                <a:lnTo>
                  <a:pt x="4437364" y="1537950"/>
                </a:lnTo>
                <a:lnTo>
                  <a:pt x="0" y="1537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29" r="-42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214855" y="-3588966"/>
            <a:ext cx="18681741" cy="1868174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80733" y="-4488473"/>
            <a:ext cx="11034345" cy="1103434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372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98083" y="1961057"/>
            <a:ext cx="10046313" cy="4576343"/>
            <a:chOff x="0" y="0"/>
            <a:chExt cx="6350000" cy="28925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2892581"/>
            </a:xfrm>
            <a:custGeom>
              <a:avLst/>
              <a:gdLst/>
              <a:ahLst/>
              <a:cxnLst/>
              <a:rect l="l" t="t" r="r" b="b"/>
              <a:pathLst>
                <a:path w="6350000" h="2892581">
                  <a:moveTo>
                    <a:pt x="0" y="0"/>
                  </a:moveTo>
                  <a:lnTo>
                    <a:pt x="6350000" y="0"/>
                  </a:lnTo>
                  <a:lnTo>
                    <a:pt x="6350000" y="2892581"/>
                  </a:lnTo>
                  <a:lnTo>
                    <a:pt x="0" y="2892581"/>
                  </a:lnTo>
                  <a:close/>
                </a:path>
              </a:pathLst>
            </a:custGeom>
            <a:blipFill>
              <a:blip r:embed="rId3"/>
              <a:stretch>
                <a:fillRect l="-2721" t="-43313" r="-2328" b="-294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64539" y="762394"/>
            <a:ext cx="10383617" cy="108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3"/>
              </a:lnSpc>
            </a:pPr>
            <a:r>
              <a:rPr lang="en-US" sz="712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2026-2027 CAMPAIGN CABINET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3349" y="6734175"/>
            <a:ext cx="4666979" cy="2886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126" lvl="1" indent="-257063" algn="l">
              <a:lnSpc>
                <a:spcPts val="2857"/>
              </a:lnSpc>
              <a:buFont typeface="Arial"/>
              <a:buChar char="•"/>
            </a:pPr>
            <a:r>
              <a:rPr lang="en-US" sz="2381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SARAH BECKLEY - TRANSLAND</a:t>
            </a:r>
          </a:p>
          <a:p>
            <a:pPr marL="514126" lvl="1" indent="-257063" algn="l">
              <a:lnSpc>
                <a:spcPts val="2857"/>
              </a:lnSpc>
              <a:buFont typeface="Arial"/>
              <a:buChar char="•"/>
            </a:pPr>
            <a:r>
              <a:rPr lang="en-US" sz="2381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BECKY CONROY - WESTWARD ALLIANCE</a:t>
            </a:r>
          </a:p>
          <a:p>
            <a:pPr marL="514126" lvl="1" indent="-257063" algn="l">
              <a:lnSpc>
                <a:spcPts val="2857"/>
              </a:lnSpc>
              <a:buFont typeface="Arial"/>
              <a:buChar char="•"/>
            </a:pPr>
            <a:r>
              <a:rPr lang="en-US" sz="2381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JASON FINKE - ASSOCIATED ELECTRIC </a:t>
            </a:r>
          </a:p>
          <a:p>
            <a:pPr marL="514126" lvl="1" indent="-257063" algn="l">
              <a:lnSpc>
                <a:spcPts val="2857"/>
              </a:lnSpc>
              <a:buFont typeface="Arial"/>
              <a:buChar char="•"/>
            </a:pPr>
            <a:r>
              <a:rPr lang="en-US" sz="2381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JANELLE HAIK - MERCY FOUNDATION</a:t>
            </a:r>
          </a:p>
          <a:p>
            <a:pPr marL="514126" lvl="1" indent="-257063" algn="l">
              <a:lnSpc>
                <a:spcPts val="2857"/>
              </a:lnSpc>
              <a:buFont typeface="Arial"/>
              <a:buChar char="•"/>
            </a:pPr>
            <a:r>
              <a:rPr lang="en-US" sz="2381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BILL HENNESSEY, CO-CHAIR - SPRINGFIELD CATHOLIC SCHOOLS</a:t>
            </a:r>
          </a:p>
          <a:p>
            <a:pPr marL="514126" lvl="1" indent="-257063" algn="l">
              <a:lnSpc>
                <a:spcPts val="2857"/>
              </a:lnSpc>
              <a:buFont typeface="Arial"/>
              <a:buChar char="•"/>
            </a:pPr>
            <a:r>
              <a:rPr lang="en-US" sz="2381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SANDY HOWARD - RETIRED</a:t>
            </a:r>
          </a:p>
          <a:p>
            <a:pPr marL="514126" lvl="1" indent="-257063" algn="l">
              <a:lnSpc>
                <a:spcPts val="2857"/>
              </a:lnSpc>
              <a:buFont typeface="Arial"/>
              <a:buChar char="•"/>
            </a:pPr>
            <a:r>
              <a:rPr lang="en-US" sz="2381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CHRIS JARRATT - REVEL ADVERTISING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00329" y="6915150"/>
            <a:ext cx="7644067" cy="252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3320" lvl="1" indent="-256660" algn="l">
              <a:lnSpc>
                <a:spcPts val="2853"/>
              </a:lnSpc>
              <a:buFont typeface="Arial"/>
              <a:buChar char="•"/>
            </a:pPr>
            <a:r>
              <a:rPr lang="en-US" sz="237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KEVIN KROPF - DRURY UNIVERSITY</a:t>
            </a:r>
          </a:p>
          <a:p>
            <a:pPr marL="513320" lvl="1" indent="-256660" algn="l">
              <a:lnSpc>
                <a:spcPts val="2853"/>
              </a:lnSpc>
              <a:buFont typeface="Arial"/>
              <a:buChar char="•"/>
            </a:pPr>
            <a:r>
              <a:rPr lang="en-US" sz="237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WHITNEY MANN - CITY UTILITIES</a:t>
            </a:r>
          </a:p>
          <a:p>
            <a:pPr marL="513320" lvl="1" indent="-256660" algn="l">
              <a:lnSpc>
                <a:spcPts val="2853"/>
              </a:lnSpc>
              <a:buFont typeface="Arial"/>
              <a:buChar char="•"/>
            </a:pPr>
            <a:r>
              <a:rPr lang="en-US" sz="237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DR. JULIE MASTERSON - CO-CHAIR - RETIRED</a:t>
            </a:r>
          </a:p>
          <a:p>
            <a:pPr marL="513320" lvl="1" indent="-256660" algn="l">
              <a:lnSpc>
                <a:spcPts val="2853"/>
              </a:lnSpc>
              <a:buFont typeface="Arial"/>
              <a:buChar char="•"/>
            </a:pPr>
            <a:r>
              <a:rPr lang="en-US" sz="237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KEITH NOBLE - COMMERCE BANK</a:t>
            </a:r>
          </a:p>
          <a:p>
            <a:pPr marL="513320" lvl="1" indent="-256660" algn="l">
              <a:lnSpc>
                <a:spcPts val="2853"/>
              </a:lnSpc>
              <a:buFont typeface="Arial"/>
              <a:buChar char="•"/>
            </a:pPr>
            <a:r>
              <a:rPr lang="en-US" sz="237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HEATHER PARKER - CITY OF SPRINGFIELD</a:t>
            </a:r>
          </a:p>
          <a:p>
            <a:pPr marL="513320" lvl="1" indent="-256660" algn="l">
              <a:lnSpc>
                <a:spcPts val="2853"/>
              </a:lnSpc>
              <a:buFont typeface="Arial"/>
              <a:buChar char="•"/>
            </a:pPr>
            <a:r>
              <a:rPr lang="en-US" sz="237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CLARENDA PHILLIPS - MISSOURI STATE UNIVERSITY</a:t>
            </a:r>
          </a:p>
          <a:p>
            <a:pPr marL="513320" lvl="1" indent="-256660" algn="l">
              <a:lnSpc>
                <a:spcPts val="2853"/>
              </a:lnSpc>
              <a:buFont typeface="Arial"/>
              <a:buChar char="•"/>
            </a:pPr>
            <a:r>
              <a:rPr lang="en-US" sz="2377" b="1">
                <a:solidFill>
                  <a:srgbClr val="0044B5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ANTHONY ROBERTS - COMMUNITY BLOOD CENTER OF THE OZARKS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935622" y="7724291"/>
            <a:ext cx="1534009" cy="1534009"/>
          </a:xfrm>
          <a:custGeom>
            <a:avLst/>
            <a:gdLst/>
            <a:ahLst/>
            <a:cxnLst/>
            <a:rect l="l" t="t" r="r" b="b"/>
            <a:pathLst>
              <a:path w="1534009" h="1534009">
                <a:moveTo>
                  <a:pt x="0" y="0"/>
                </a:moveTo>
                <a:lnTo>
                  <a:pt x="1534009" y="0"/>
                </a:lnTo>
                <a:lnTo>
                  <a:pt x="1534009" y="1534009"/>
                </a:lnTo>
                <a:lnTo>
                  <a:pt x="0" y="15340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4220840" y="7938869"/>
            <a:ext cx="1714782" cy="1104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75"/>
              </a:lnSpc>
            </a:pPr>
            <a:r>
              <a:rPr lang="en-US" sz="3646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UNITED IS</a:t>
            </a:r>
          </a:p>
          <a:p>
            <a:pPr algn="r">
              <a:lnSpc>
                <a:spcPts val="4375"/>
              </a:lnSpc>
            </a:pPr>
            <a:r>
              <a:rPr lang="en-US" sz="3646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THE WAY.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35702" y="5520373"/>
            <a:ext cx="3495819" cy="349581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0936" y="0"/>
                  </a:moveTo>
                  <a:lnTo>
                    <a:pt x="761864" y="0"/>
                  </a:lnTo>
                  <a:cubicBezTo>
                    <a:pt x="789995" y="0"/>
                    <a:pt x="812800" y="22805"/>
                    <a:pt x="812800" y="50936"/>
                  </a:cubicBezTo>
                  <a:lnTo>
                    <a:pt x="812800" y="761864"/>
                  </a:lnTo>
                  <a:cubicBezTo>
                    <a:pt x="812800" y="789995"/>
                    <a:pt x="789995" y="812800"/>
                    <a:pt x="761864" y="812800"/>
                  </a:cubicBezTo>
                  <a:lnTo>
                    <a:pt x="50936" y="812800"/>
                  </a:lnTo>
                  <a:cubicBezTo>
                    <a:pt x="22805" y="812800"/>
                    <a:pt x="0" y="789995"/>
                    <a:pt x="0" y="761864"/>
                  </a:cubicBezTo>
                  <a:lnTo>
                    <a:pt x="0" y="50936"/>
                  </a:lnTo>
                  <a:cubicBezTo>
                    <a:pt x="0" y="22805"/>
                    <a:pt x="22805" y="0"/>
                    <a:pt x="50936" y="0"/>
                  </a:cubicBezTo>
                  <a:close/>
                </a:path>
              </a:pathLst>
            </a:custGeom>
            <a:blipFill>
              <a:blip r:embed="rId3"/>
              <a:stretch>
                <a:fillRect l="-13303" t="-31826" r="-9123" b="-521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962231" y="5523938"/>
            <a:ext cx="3492253" cy="349225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0988" y="0"/>
                  </a:moveTo>
                  <a:lnTo>
                    <a:pt x="761812" y="0"/>
                  </a:lnTo>
                  <a:cubicBezTo>
                    <a:pt x="789972" y="0"/>
                    <a:pt x="812800" y="22828"/>
                    <a:pt x="812800" y="50988"/>
                  </a:cubicBezTo>
                  <a:lnTo>
                    <a:pt x="812800" y="761812"/>
                  </a:lnTo>
                  <a:cubicBezTo>
                    <a:pt x="812800" y="789972"/>
                    <a:pt x="789972" y="812800"/>
                    <a:pt x="761812" y="812800"/>
                  </a:cubicBezTo>
                  <a:lnTo>
                    <a:pt x="50988" y="812800"/>
                  </a:lnTo>
                  <a:cubicBezTo>
                    <a:pt x="22828" y="812800"/>
                    <a:pt x="0" y="789972"/>
                    <a:pt x="0" y="761812"/>
                  </a:cubicBezTo>
                  <a:lnTo>
                    <a:pt x="0" y="50988"/>
                  </a:lnTo>
                  <a:cubicBezTo>
                    <a:pt x="0" y="22828"/>
                    <a:pt x="22828" y="0"/>
                    <a:pt x="50988" y="0"/>
                  </a:cubicBezTo>
                  <a:close/>
                </a:path>
              </a:pathLst>
            </a:custGeom>
            <a:blipFill>
              <a:blip r:embed="rId4"/>
              <a:stretch>
                <a:fillRect l="-139597" t="-50177" r="-226593" b="-16005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22544" y="-3761118"/>
            <a:ext cx="7808976" cy="780897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126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14300"/>
              <a:ext cx="660400" cy="622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2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876412" y="849902"/>
            <a:ext cx="3917493" cy="391749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454" y="0"/>
                  </a:moveTo>
                  <a:lnTo>
                    <a:pt x="767346" y="0"/>
                  </a:lnTo>
                  <a:cubicBezTo>
                    <a:pt x="792450" y="0"/>
                    <a:pt x="812800" y="20350"/>
                    <a:pt x="812800" y="45454"/>
                  </a:cubicBezTo>
                  <a:lnTo>
                    <a:pt x="812800" y="767346"/>
                  </a:lnTo>
                  <a:cubicBezTo>
                    <a:pt x="812800" y="792450"/>
                    <a:pt x="792450" y="812800"/>
                    <a:pt x="767346" y="812800"/>
                  </a:cubicBezTo>
                  <a:lnTo>
                    <a:pt x="45454" y="812800"/>
                  </a:lnTo>
                  <a:cubicBezTo>
                    <a:pt x="20350" y="812800"/>
                    <a:pt x="0" y="792450"/>
                    <a:pt x="0" y="767346"/>
                  </a:cubicBezTo>
                  <a:lnTo>
                    <a:pt x="0" y="45454"/>
                  </a:lnTo>
                  <a:cubicBezTo>
                    <a:pt x="0" y="20350"/>
                    <a:pt x="20350" y="0"/>
                    <a:pt x="45454" y="0"/>
                  </a:cubicBezTo>
                  <a:close/>
                </a:path>
              </a:pathLst>
            </a:custGeom>
            <a:blipFill>
              <a:blip r:embed="rId5"/>
              <a:stretch>
                <a:fillRect l="-46999" t="-56338" r="-56445" b="-1283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22891" y="954310"/>
            <a:ext cx="3887977" cy="388797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5799" y="0"/>
                  </a:moveTo>
                  <a:lnTo>
                    <a:pt x="767001" y="0"/>
                  </a:lnTo>
                  <a:cubicBezTo>
                    <a:pt x="779148" y="0"/>
                    <a:pt x="790797" y="4825"/>
                    <a:pt x="799386" y="13414"/>
                  </a:cubicBezTo>
                  <a:cubicBezTo>
                    <a:pt x="807975" y="22003"/>
                    <a:pt x="812800" y="33652"/>
                    <a:pt x="812800" y="45799"/>
                  </a:cubicBezTo>
                  <a:lnTo>
                    <a:pt x="812800" y="767001"/>
                  </a:lnTo>
                  <a:cubicBezTo>
                    <a:pt x="812800" y="779148"/>
                    <a:pt x="807975" y="790797"/>
                    <a:pt x="799386" y="799386"/>
                  </a:cubicBezTo>
                  <a:cubicBezTo>
                    <a:pt x="790797" y="807975"/>
                    <a:pt x="779148" y="812800"/>
                    <a:pt x="767001" y="812800"/>
                  </a:cubicBezTo>
                  <a:lnTo>
                    <a:pt x="45799" y="812800"/>
                  </a:lnTo>
                  <a:cubicBezTo>
                    <a:pt x="33652" y="812800"/>
                    <a:pt x="22003" y="807975"/>
                    <a:pt x="13414" y="799386"/>
                  </a:cubicBezTo>
                  <a:cubicBezTo>
                    <a:pt x="4825" y="790797"/>
                    <a:pt x="0" y="779148"/>
                    <a:pt x="0" y="767001"/>
                  </a:cubicBezTo>
                  <a:lnTo>
                    <a:pt x="0" y="45799"/>
                  </a:lnTo>
                  <a:cubicBezTo>
                    <a:pt x="0" y="33652"/>
                    <a:pt x="4825" y="22003"/>
                    <a:pt x="13414" y="13414"/>
                  </a:cubicBezTo>
                  <a:cubicBezTo>
                    <a:pt x="22003" y="4825"/>
                    <a:pt x="33652" y="0"/>
                    <a:pt x="45799" y="0"/>
                  </a:cubicBezTo>
                  <a:close/>
                </a:path>
              </a:pathLst>
            </a:custGeom>
            <a:blipFill>
              <a:blip r:embed="rId6"/>
              <a:stretch>
                <a:fillRect l="-62323" t="-19687" r="-62442" b="-2988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906031" y="4957127"/>
            <a:ext cx="5858255" cy="34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5"/>
              </a:lnSpc>
            </a:pPr>
            <a:r>
              <a:rPr lang="en-US" sz="2199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SARAH BECKLEY, TRANSLAND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69082" y="579393"/>
            <a:ext cx="6549836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FDFDFD"/>
                </a:solidFill>
                <a:latin typeface="Antonio 1"/>
                <a:ea typeface="Antonio 1"/>
                <a:cs typeface="Antonio 1"/>
                <a:sym typeface="Antonio 1"/>
              </a:rPr>
              <a:t>OUR PANELISTS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14594" y="9111441"/>
            <a:ext cx="7787526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RANDY PRESLEY, SMC PACKAGING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58507" y="4938077"/>
            <a:ext cx="4016744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WHITNEY MANN, CITY UTILITIES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94334" y="9206691"/>
            <a:ext cx="4178555" cy="70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5"/>
              </a:lnSpc>
            </a:pPr>
            <a:r>
              <a:rPr lang="en-US" sz="2199" b="1">
                <a:solidFill>
                  <a:srgbClr val="FDFDFD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JEN JOHNSON, SPRINGFIELD AREA CHAMBER OF COMMERCE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358251" y="-359663"/>
            <a:ext cx="18927401" cy="10646663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022" b="-1553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-8439727" y="-1762368"/>
            <a:ext cx="16879455" cy="18552847"/>
            <a:chOff x="0" y="0"/>
            <a:chExt cx="12478872" cy="13716000"/>
          </a:xfrm>
        </p:grpSpPr>
        <p:sp>
          <p:nvSpPr>
            <p:cNvPr id="5" name="Freeform 5" descr="A blue and black background  AI-generated content may be incorrect."/>
            <p:cNvSpPr/>
            <p:nvPr/>
          </p:nvSpPr>
          <p:spPr>
            <a:xfrm>
              <a:off x="0" y="0"/>
              <a:ext cx="12478893" cy="13716000"/>
            </a:xfrm>
            <a:custGeom>
              <a:avLst/>
              <a:gdLst/>
              <a:ahLst/>
              <a:cxnLst/>
              <a:rect l="l" t="t" r="r" b="b"/>
              <a:pathLst>
                <a:path w="12478893" h="13716000">
                  <a:moveTo>
                    <a:pt x="0" y="0"/>
                  </a:moveTo>
                  <a:lnTo>
                    <a:pt x="12478893" y="0"/>
                  </a:lnTo>
                  <a:lnTo>
                    <a:pt x="1247889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8428" b="-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960668" y="7981044"/>
            <a:ext cx="6845710" cy="1154544"/>
            <a:chOff x="0" y="0"/>
            <a:chExt cx="9127613" cy="1539392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127613" cy="1539392"/>
              <a:chOff x="0" y="0"/>
              <a:chExt cx="2409693" cy="4064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409693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2409693" h="406400">
                    <a:moveTo>
                      <a:pt x="2206493" y="0"/>
                    </a:moveTo>
                    <a:cubicBezTo>
                      <a:pt x="2318717" y="0"/>
                      <a:pt x="2409693" y="90976"/>
                      <a:pt x="2409693" y="203200"/>
                    </a:cubicBezTo>
                    <a:cubicBezTo>
                      <a:pt x="2409693" y="315424"/>
                      <a:pt x="2318717" y="406400"/>
                      <a:pt x="2206493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409693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3071950" y="163660"/>
              <a:ext cx="5238619" cy="1212073"/>
            </a:xfrm>
            <a:custGeom>
              <a:avLst/>
              <a:gdLst/>
              <a:ahLst/>
              <a:cxnLst/>
              <a:rect l="l" t="t" r="r" b="b"/>
              <a:pathLst>
                <a:path w="5238619" h="1212073">
                  <a:moveTo>
                    <a:pt x="0" y="0"/>
                  </a:moveTo>
                  <a:lnTo>
                    <a:pt x="5238619" y="0"/>
                  </a:lnTo>
                  <a:lnTo>
                    <a:pt x="5238619" y="1212072"/>
                  </a:lnTo>
                  <a:lnTo>
                    <a:pt x="0" y="1212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372" t="-80669" r="-1597" b="-69663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5987037"/>
            <a:ext cx="4659103" cy="1527018"/>
            <a:chOff x="0" y="0"/>
            <a:chExt cx="6212137" cy="2036025"/>
          </a:xfrm>
        </p:grpSpPr>
        <p:sp>
          <p:nvSpPr>
            <p:cNvPr id="12" name="Freeform 12"/>
            <p:cNvSpPr/>
            <p:nvPr/>
          </p:nvSpPr>
          <p:spPr>
            <a:xfrm>
              <a:off x="0" y="725444"/>
              <a:ext cx="580660" cy="580660"/>
            </a:xfrm>
            <a:custGeom>
              <a:avLst/>
              <a:gdLst/>
              <a:ahLst/>
              <a:cxnLst/>
              <a:rect l="l" t="t" r="r" b="b"/>
              <a:pathLst>
                <a:path w="580660" h="580660">
                  <a:moveTo>
                    <a:pt x="0" y="0"/>
                  </a:moveTo>
                  <a:lnTo>
                    <a:pt x="580660" y="0"/>
                  </a:lnTo>
                  <a:lnTo>
                    <a:pt x="580660" y="580659"/>
                  </a:lnTo>
                  <a:lnTo>
                    <a:pt x="0" y="580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455365"/>
              <a:ext cx="580660" cy="580660"/>
            </a:xfrm>
            <a:custGeom>
              <a:avLst/>
              <a:gdLst/>
              <a:ahLst/>
              <a:cxnLst/>
              <a:rect l="l" t="t" r="r" b="b"/>
              <a:pathLst>
                <a:path w="580660" h="580660">
                  <a:moveTo>
                    <a:pt x="0" y="0"/>
                  </a:moveTo>
                  <a:lnTo>
                    <a:pt x="580660" y="0"/>
                  </a:lnTo>
                  <a:lnTo>
                    <a:pt x="580660" y="580660"/>
                  </a:lnTo>
                  <a:lnTo>
                    <a:pt x="0" y="58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580660" cy="580660"/>
            </a:xfrm>
            <a:custGeom>
              <a:avLst/>
              <a:gdLst/>
              <a:ahLst/>
              <a:cxnLst/>
              <a:rect l="l" t="t" r="r" b="b"/>
              <a:pathLst>
                <a:path w="580660" h="580660">
                  <a:moveTo>
                    <a:pt x="0" y="0"/>
                  </a:moveTo>
                  <a:lnTo>
                    <a:pt x="580660" y="0"/>
                  </a:lnTo>
                  <a:lnTo>
                    <a:pt x="580660" y="580660"/>
                  </a:lnTo>
                  <a:lnTo>
                    <a:pt x="0" y="58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31613" y="768591"/>
              <a:ext cx="3432674" cy="475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952"/>
                </a:lnSpc>
                <a:spcBef>
                  <a:spcPct val="0"/>
                </a:spcBef>
              </a:pPr>
              <a:r>
                <a:rPr lang="en-US" sz="2271">
                  <a:solidFill>
                    <a:srgbClr val="FFFFFF"/>
                  </a:solidFill>
                  <a:latin typeface="Palanquin 1"/>
                  <a:ea typeface="Palanquin 1"/>
                  <a:cs typeface="Palanquin 1"/>
                  <a:sym typeface="Palanquin 1"/>
                </a:rPr>
                <a:t>417-863-7700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31613" y="1426753"/>
              <a:ext cx="5280524" cy="475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952"/>
                </a:lnSpc>
                <a:spcBef>
                  <a:spcPct val="0"/>
                </a:spcBef>
              </a:pPr>
              <a:r>
                <a:rPr lang="en-US" sz="2271">
                  <a:solidFill>
                    <a:srgbClr val="FFFFFF"/>
                  </a:solidFill>
                  <a:latin typeface="Palanquin 1"/>
                  <a:ea typeface="Palanquin 1"/>
                  <a:cs typeface="Palanquin 1"/>
                  <a:sym typeface="Palanquin 1"/>
                </a:rPr>
                <a:t>liveunited@uwozarks.org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31613" y="43147"/>
              <a:ext cx="5280524" cy="475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952"/>
                </a:lnSpc>
                <a:spcBef>
                  <a:spcPct val="0"/>
                </a:spcBef>
              </a:pPr>
              <a:r>
                <a:rPr lang="en-US" sz="2271">
                  <a:solidFill>
                    <a:srgbClr val="FFFFFF"/>
                  </a:solidFill>
                  <a:latin typeface="Palanquin 1"/>
                  <a:ea typeface="Palanquin 1"/>
                  <a:cs typeface="Palanquin 1"/>
                  <a:sym typeface="Palanquin 1"/>
                </a:rPr>
                <a:t>320 N Jefferson Ave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8700" y="771525"/>
            <a:ext cx="3917775" cy="4004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89"/>
              </a:lnSpc>
            </a:pPr>
            <a:r>
              <a:rPr lang="en-US" sz="13278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THANK</a:t>
            </a:r>
          </a:p>
          <a:p>
            <a:pPr algn="l">
              <a:lnSpc>
                <a:spcPts val="8763"/>
              </a:lnSpc>
            </a:pPr>
            <a:r>
              <a:rPr lang="en-US" sz="13278" b="1">
                <a:solidFill>
                  <a:srgbClr val="FFFFFF"/>
                </a:solidFill>
                <a:latin typeface="Antonio 1 Bold"/>
                <a:ea typeface="Antonio 1 Bold"/>
                <a:cs typeface="Antonio 1 Bold"/>
                <a:sym typeface="Antonio 1 Bold"/>
              </a:rPr>
              <a:t>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B441B977F81E4CA69FAA713A01C3AC" ma:contentTypeVersion="19" ma:contentTypeDescription="Create a new document." ma:contentTypeScope="" ma:versionID="9b4ee8f2ba18efeba306457f5610b2a8">
  <xsd:schema xmlns:xsd="http://www.w3.org/2001/XMLSchema" xmlns:xs="http://www.w3.org/2001/XMLSchema" xmlns:p="http://schemas.microsoft.com/office/2006/metadata/properties" xmlns:ns2="9a904751-8e63-4dc1-aab8-8b51c4d5bc3a" xmlns:ns3="8c83ead5-23aa-47c9-9d37-2d362b795ad9" targetNamespace="http://schemas.microsoft.com/office/2006/metadata/properties" ma:root="true" ma:fieldsID="191f0a04e0ac3f83436e41ce59027647" ns2:_="" ns3:_="">
    <xsd:import namespace="9a904751-8e63-4dc1-aab8-8b51c4d5bc3a"/>
    <xsd:import namespace="8c83ead5-23aa-47c9-9d37-2d362b795a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04751-8e63-4dc1-aab8-8b51c4d5bc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3f9ad1-73df-469f-9429-dd917c2f1e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83ead5-23aa-47c9-9d37-2d362b795ad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f3f7ff1-4542-4666-bf67-099d5f9aef8b}" ma:internalName="TaxCatchAll" ma:showField="CatchAllData" ma:web="8c83ead5-23aa-47c9-9d37-2d362b795a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c83ead5-23aa-47c9-9d37-2d362b795ad9" xsi:nil="true"/>
    <lcf76f155ced4ddcb4097134ff3c332f xmlns="9a904751-8e63-4dc1-aab8-8b51c4d5bc3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A623E8C-B5D6-4AE3-A013-065EE6BF25F3}"/>
</file>

<file path=customXml/itemProps2.xml><?xml version="1.0" encoding="utf-8"?>
<ds:datastoreItem xmlns:ds="http://schemas.openxmlformats.org/officeDocument/2006/customXml" ds:itemID="{5D57BEFF-1A2D-4276-80FE-1E63034BB5A9}"/>
</file>

<file path=customXml/itemProps3.xml><?xml version="1.0" encoding="utf-8"?>
<ds:datastoreItem xmlns:ds="http://schemas.openxmlformats.org/officeDocument/2006/customXml" ds:itemID="{AF4DCE88-8A55-4778-ACF7-9E87B29B0F3F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813</Words>
  <Application>Microsoft Office PowerPoint</Application>
  <PresentationFormat>Custom</PresentationFormat>
  <Paragraphs>224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Antonio 2 Light</vt:lpstr>
      <vt:lpstr>Antonio 3 Bold</vt:lpstr>
      <vt:lpstr>Palanquin 1 Bold</vt:lpstr>
      <vt:lpstr>Calibri</vt:lpstr>
      <vt:lpstr>Antonio 1 Bold</vt:lpstr>
      <vt:lpstr>Antonio 1 Ultra-Bold</vt:lpstr>
      <vt:lpstr>Antonio 1</vt:lpstr>
      <vt:lpstr>Antonio 3</vt:lpstr>
      <vt:lpstr>Palanquin 1 Medium</vt:lpstr>
      <vt:lpstr>Palanquin 1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ECM Training Presentation.pptx</dc:title>
  <cp:lastModifiedBy>Addie Ferber</cp:lastModifiedBy>
  <cp:revision>1</cp:revision>
  <dcterms:created xsi:type="dcterms:W3CDTF">2006-08-16T00:00:00Z</dcterms:created>
  <dcterms:modified xsi:type="dcterms:W3CDTF">2026-09-16T14:27:11Z</dcterms:modified>
  <dc:identifier>DAHVM45JxvI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0x01010001B441B977F81E4CA69FAA713A01C3AC</vt:lpwstr>
  </property>
</Properties>
</file>