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0287000" cy="7429500"/>
  <p:notesSz cx="6858000" cy="9144000"/>
  <p:embeddedFontLst>
    <p:embeddedFont>
      <p:font typeface="Antonio" charset="1" panose="02000503000000000000"/>
      <p:regular r:id="rId7"/>
    </p:embeddedFont>
    <p:embeddedFont>
      <p:font typeface="Antonio Bold" charset="1" panose="02000803000000000000"/>
      <p:regular r:id="rId8"/>
    </p:embeddedFont>
    <p:embeddedFont>
      <p:font typeface="Roboto Condensed" charset="1" panose="02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jpeg" Type="http://schemas.openxmlformats.org/officeDocument/2006/relationships/image"/><Relationship Id="rId11" Target="../media/image10.png" Type="http://schemas.openxmlformats.org/officeDocument/2006/relationships/image"/><Relationship Id="rId12" Target="../media/image11.jpeg" Type="http://schemas.openxmlformats.org/officeDocument/2006/relationships/image"/><Relationship Id="rId13" Target="../media/image12.jpeg" Type="http://schemas.openxmlformats.org/officeDocument/2006/relationships/image"/><Relationship Id="rId14" Target="../media/image13.jpeg" Type="http://schemas.openxmlformats.org/officeDocument/2006/relationships/image"/><Relationship Id="rId15" Target="../media/image14.png" Type="http://schemas.openxmlformats.org/officeDocument/2006/relationships/image"/><Relationship Id="rId16" Target="../media/image15.jpeg" Type="http://schemas.openxmlformats.org/officeDocument/2006/relationships/image"/><Relationship Id="rId17" Target="../media/image16.png" Type="http://schemas.openxmlformats.org/officeDocument/2006/relationships/image"/><Relationship Id="rId18" Target="../media/image17.pn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jpeg" Type="http://schemas.openxmlformats.org/officeDocument/2006/relationships/image"/><Relationship Id="rId6" Target="../media/image5.jpe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50699" y="16228"/>
            <a:ext cx="5706323" cy="7430967"/>
          </a:xfrm>
          <a:custGeom>
            <a:avLst/>
            <a:gdLst/>
            <a:ahLst/>
            <a:cxnLst/>
            <a:rect r="r" b="b" t="t" l="l"/>
            <a:pathLst>
              <a:path h="7430967" w="5706323">
                <a:moveTo>
                  <a:pt x="0" y="0"/>
                </a:moveTo>
                <a:lnTo>
                  <a:pt x="5706323" y="0"/>
                </a:lnTo>
                <a:lnTo>
                  <a:pt x="5706323" y="7430967"/>
                </a:lnTo>
                <a:lnTo>
                  <a:pt x="0" y="74309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97966" t="-20917" r="-256" b="-2083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742950" y="1193166"/>
            <a:ext cx="2092984" cy="1978925"/>
          </a:xfrm>
          <a:custGeom>
            <a:avLst/>
            <a:gdLst/>
            <a:ahLst/>
            <a:cxnLst/>
            <a:rect r="r" b="b" t="t" l="l"/>
            <a:pathLst>
              <a:path h="1978925" w="2092984">
                <a:moveTo>
                  <a:pt x="0" y="0"/>
                </a:moveTo>
                <a:lnTo>
                  <a:pt x="2092984" y="0"/>
                </a:lnTo>
                <a:lnTo>
                  <a:pt x="2092984" y="1978926"/>
                </a:lnTo>
                <a:lnTo>
                  <a:pt x="0" y="19789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-5499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4322398" y="1546683"/>
            <a:ext cx="5221652" cy="5139867"/>
            <a:chOff x="0" y="0"/>
            <a:chExt cx="6962202" cy="6853156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3902089" y="143154"/>
              <a:ext cx="1360356" cy="794448"/>
            </a:xfrm>
            <a:custGeom>
              <a:avLst/>
              <a:gdLst/>
              <a:ahLst/>
              <a:cxnLst/>
              <a:rect r="r" b="b" t="t" l="l"/>
              <a:pathLst>
                <a:path h="794448" w="1360356">
                  <a:moveTo>
                    <a:pt x="0" y="0"/>
                  </a:moveTo>
                  <a:lnTo>
                    <a:pt x="1360357" y="0"/>
                  </a:lnTo>
                  <a:lnTo>
                    <a:pt x="1360357" y="794449"/>
                  </a:lnTo>
                  <a:lnTo>
                    <a:pt x="0" y="7944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250609" y="3711713"/>
              <a:ext cx="1124231" cy="692526"/>
            </a:xfrm>
            <a:custGeom>
              <a:avLst/>
              <a:gdLst/>
              <a:ahLst/>
              <a:cxnLst/>
              <a:rect r="r" b="b" t="t" l="l"/>
              <a:pathLst>
                <a:path h="692526" w="1124231">
                  <a:moveTo>
                    <a:pt x="0" y="0"/>
                  </a:moveTo>
                  <a:lnTo>
                    <a:pt x="1124231" y="0"/>
                  </a:lnTo>
                  <a:lnTo>
                    <a:pt x="1124231" y="692527"/>
                  </a:lnTo>
                  <a:lnTo>
                    <a:pt x="0" y="69252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2345270" y="3597170"/>
              <a:ext cx="584833" cy="807070"/>
            </a:xfrm>
            <a:custGeom>
              <a:avLst/>
              <a:gdLst/>
              <a:ahLst/>
              <a:cxnLst/>
              <a:rect r="r" b="b" t="t" l="l"/>
              <a:pathLst>
                <a:path h="807070" w="584833">
                  <a:moveTo>
                    <a:pt x="0" y="0"/>
                  </a:moveTo>
                  <a:lnTo>
                    <a:pt x="584833" y="0"/>
                  </a:lnTo>
                  <a:lnTo>
                    <a:pt x="584833" y="807070"/>
                  </a:lnTo>
                  <a:lnTo>
                    <a:pt x="0" y="8070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382797" y="5622727"/>
              <a:ext cx="1100077" cy="520703"/>
            </a:xfrm>
            <a:custGeom>
              <a:avLst/>
              <a:gdLst/>
              <a:ahLst/>
              <a:cxnLst/>
              <a:rect r="r" b="b" t="t" l="l"/>
              <a:pathLst>
                <a:path h="520703" w="1100077">
                  <a:moveTo>
                    <a:pt x="0" y="0"/>
                  </a:moveTo>
                  <a:lnTo>
                    <a:pt x="1100077" y="0"/>
                  </a:lnTo>
                  <a:lnTo>
                    <a:pt x="1100077" y="520704"/>
                  </a:lnTo>
                  <a:lnTo>
                    <a:pt x="0" y="5207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027108" y="5153693"/>
              <a:ext cx="1450802" cy="1450802"/>
            </a:xfrm>
            <a:custGeom>
              <a:avLst/>
              <a:gdLst/>
              <a:ahLst/>
              <a:cxnLst/>
              <a:rect r="r" b="b" t="t" l="l"/>
              <a:pathLst>
                <a:path h="1450802" w="1450802">
                  <a:moveTo>
                    <a:pt x="0" y="0"/>
                  </a:moveTo>
                  <a:lnTo>
                    <a:pt x="1450802" y="0"/>
                  </a:lnTo>
                  <a:lnTo>
                    <a:pt x="1450802" y="1450802"/>
                  </a:lnTo>
                  <a:lnTo>
                    <a:pt x="0" y="14508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2184560" y="1927939"/>
              <a:ext cx="2586700" cy="1055374"/>
            </a:xfrm>
            <a:custGeom>
              <a:avLst/>
              <a:gdLst/>
              <a:ahLst/>
              <a:cxnLst/>
              <a:rect r="r" b="b" t="t" l="l"/>
              <a:pathLst>
                <a:path h="1055374" w="2586700">
                  <a:moveTo>
                    <a:pt x="0" y="0"/>
                  </a:moveTo>
                  <a:lnTo>
                    <a:pt x="2586700" y="0"/>
                  </a:lnTo>
                  <a:lnTo>
                    <a:pt x="2586700" y="1055374"/>
                  </a:lnTo>
                  <a:lnTo>
                    <a:pt x="0" y="10553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2118665" y="150226"/>
              <a:ext cx="1577637" cy="825597"/>
            </a:xfrm>
            <a:custGeom>
              <a:avLst/>
              <a:gdLst/>
              <a:ahLst/>
              <a:cxnLst/>
              <a:rect r="r" b="b" t="t" l="l"/>
              <a:pathLst>
                <a:path h="825597" w="1577637">
                  <a:moveTo>
                    <a:pt x="0" y="0"/>
                  </a:moveTo>
                  <a:lnTo>
                    <a:pt x="1577637" y="0"/>
                  </a:lnTo>
                  <a:lnTo>
                    <a:pt x="1577637" y="825597"/>
                  </a:lnTo>
                  <a:lnTo>
                    <a:pt x="0" y="82559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5536643" y="0"/>
              <a:ext cx="1178654" cy="1012578"/>
            </a:xfrm>
            <a:custGeom>
              <a:avLst/>
              <a:gdLst/>
              <a:ahLst/>
              <a:cxnLst/>
              <a:rect r="r" b="b" t="t" l="l"/>
              <a:pathLst>
                <a:path h="1012578" w="1178654">
                  <a:moveTo>
                    <a:pt x="0" y="0"/>
                  </a:moveTo>
                  <a:lnTo>
                    <a:pt x="1178654" y="0"/>
                  </a:lnTo>
                  <a:lnTo>
                    <a:pt x="1178654" y="1012578"/>
                  </a:lnTo>
                  <a:lnTo>
                    <a:pt x="0" y="10125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3785067" y="3497278"/>
              <a:ext cx="949072" cy="949072"/>
            </a:xfrm>
            <a:custGeom>
              <a:avLst/>
              <a:gdLst/>
              <a:ahLst/>
              <a:cxnLst/>
              <a:rect r="r" b="b" t="t" l="l"/>
              <a:pathLst>
                <a:path h="949072" w="949072">
                  <a:moveTo>
                    <a:pt x="0" y="0"/>
                  </a:moveTo>
                  <a:lnTo>
                    <a:pt x="949073" y="0"/>
                  </a:lnTo>
                  <a:lnTo>
                    <a:pt x="949073" y="949073"/>
                  </a:lnTo>
                  <a:lnTo>
                    <a:pt x="0" y="9490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122946"/>
              <a:ext cx="1842995" cy="766686"/>
            </a:xfrm>
            <a:custGeom>
              <a:avLst/>
              <a:gdLst/>
              <a:ahLst/>
              <a:cxnLst/>
              <a:rect r="r" b="b" t="t" l="l"/>
              <a:pathLst>
                <a:path h="766686" w="1842995">
                  <a:moveTo>
                    <a:pt x="0" y="0"/>
                  </a:moveTo>
                  <a:lnTo>
                    <a:pt x="1842995" y="0"/>
                  </a:lnTo>
                  <a:lnTo>
                    <a:pt x="1842995" y="766686"/>
                  </a:lnTo>
                  <a:lnTo>
                    <a:pt x="0" y="7666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5085768" y="5511715"/>
              <a:ext cx="1876435" cy="622254"/>
            </a:xfrm>
            <a:custGeom>
              <a:avLst/>
              <a:gdLst/>
              <a:ahLst/>
              <a:cxnLst/>
              <a:rect r="r" b="b" t="t" l="l"/>
              <a:pathLst>
                <a:path h="622254" w="1876435">
                  <a:moveTo>
                    <a:pt x="0" y="0"/>
                  </a:moveTo>
                  <a:lnTo>
                    <a:pt x="1876434" y="0"/>
                  </a:lnTo>
                  <a:lnTo>
                    <a:pt x="1876434" y="622254"/>
                  </a:lnTo>
                  <a:lnTo>
                    <a:pt x="0" y="622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5"/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197714" y="1862570"/>
              <a:ext cx="1551157" cy="804494"/>
            </a:xfrm>
            <a:custGeom>
              <a:avLst/>
              <a:gdLst/>
              <a:ahLst/>
              <a:cxnLst/>
              <a:rect r="r" b="b" t="t" l="l"/>
              <a:pathLst>
                <a:path h="804494" w="1551157">
                  <a:moveTo>
                    <a:pt x="0" y="0"/>
                  </a:moveTo>
                  <a:lnTo>
                    <a:pt x="1551156" y="0"/>
                  </a:lnTo>
                  <a:lnTo>
                    <a:pt x="1551156" y="804494"/>
                  </a:lnTo>
                  <a:lnTo>
                    <a:pt x="0" y="8044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5278947" y="3906262"/>
              <a:ext cx="1436350" cy="303429"/>
            </a:xfrm>
            <a:custGeom>
              <a:avLst/>
              <a:gdLst/>
              <a:ahLst/>
              <a:cxnLst/>
              <a:rect r="r" b="b" t="t" l="l"/>
              <a:pathLst>
                <a:path h="303429" w="1436350">
                  <a:moveTo>
                    <a:pt x="0" y="0"/>
                  </a:moveTo>
                  <a:lnTo>
                    <a:pt x="1436350" y="0"/>
                  </a:lnTo>
                  <a:lnTo>
                    <a:pt x="1436350" y="303429"/>
                  </a:lnTo>
                  <a:lnTo>
                    <a:pt x="0" y="3034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5258390" y="1964809"/>
              <a:ext cx="1576041" cy="702255"/>
            </a:xfrm>
            <a:custGeom>
              <a:avLst/>
              <a:gdLst/>
              <a:ahLst/>
              <a:cxnLst/>
              <a:rect r="r" b="b" t="t" l="l"/>
              <a:pathLst>
                <a:path h="702255" w="1576041">
                  <a:moveTo>
                    <a:pt x="0" y="0"/>
                  </a:moveTo>
                  <a:lnTo>
                    <a:pt x="1576041" y="0"/>
                  </a:lnTo>
                  <a:lnTo>
                    <a:pt x="1576041" y="702255"/>
                  </a:lnTo>
                  <a:lnTo>
                    <a:pt x="0" y="702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8"/>
              <a:stretch>
                <a:fillRect l="0" t="-787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3415805" y="5106534"/>
              <a:ext cx="1641690" cy="1545120"/>
            </a:xfrm>
            <a:custGeom>
              <a:avLst/>
              <a:gdLst/>
              <a:ahLst/>
              <a:cxnLst/>
              <a:rect r="r" b="b" t="t" l="l"/>
              <a:pathLst>
                <a:path h="1545120" w="1641690">
                  <a:moveTo>
                    <a:pt x="0" y="0"/>
                  </a:moveTo>
                  <a:lnTo>
                    <a:pt x="1641689" y="0"/>
                  </a:lnTo>
                  <a:lnTo>
                    <a:pt x="1641689" y="1545120"/>
                  </a:lnTo>
                  <a:lnTo>
                    <a:pt x="0" y="15451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0" t="0" r="0" b="0"/>
              </a:stretch>
            </a:blipFill>
          </p:spPr>
        </p:sp>
        <p:sp>
          <p:nvSpPr>
            <p:cNvPr name="TextBox 20" id="20"/>
            <p:cNvSpPr txBox="true"/>
            <p:nvPr/>
          </p:nvSpPr>
          <p:spPr>
            <a:xfrm rot="0">
              <a:off x="2810084" y="3001689"/>
              <a:ext cx="1384165" cy="19540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240"/>
                </a:lnSpc>
              </a:pPr>
              <a:r>
                <a:rPr lang="en-US" sz="886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O’Reilly Center for Hope</a:t>
              </a:r>
            </a:p>
          </p:txBody>
        </p:sp>
        <p:sp>
          <p:nvSpPr>
            <p:cNvPr name="TextBox 21" id="21"/>
            <p:cNvSpPr txBox="true"/>
            <p:nvPr/>
          </p:nvSpPr>
          <p:spPr>
            <a:xfrm rot="0">
              <a:off x="2827860" y="1792876"/>
              <a:ext cx="1348613" cy="2510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54"/>
                </a:lnSpc>
              </a:pPr>
              <a:r>
                <a:rPr lang="en-US" sz="1181" b="true">
                  <a:solidFill>
                    <a:srgbClr val="0044B5"/>
                  </a:solidFill>
                  <a:latin typeface="Antonio Bold"/>
                  <a:ea typeface="Antonio Bold"/>
                  <a:cs typeface="Antonio Bold"/>
                  <a:sym typeface="Antonio Bold"/>
                </a:rPr>
                <a:t>PRIORITY PARTNER</a:t>
              </a:r>
            </a:p>
          </p:txBody>
        </p:sp>
        <p:sp>
          <p:nvSpPr>
            <p:cNvPr name="TextBox 22" id="22"/>
            <p:cNvSpPr txBox="true"/>
            <p:nvPr/>
          </p:nvSpPr>
          <p:spPr>
            <a:xfrm rot="0">
              <a:off x="2115951" y="1080435"/>
              <a:ext cx="1673865" cy="32221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34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Community-Based One-on-one Mentoring</a:t>
              </a:r>
            </a:p>
          </p:txBody>
        </p:sp>
        <p:sp>
          <p:nvSpPr>
            <p:cNvPr name="TextBox 23" id="23"/>
            <p:cNvSpPr txBox="true"/>
            <p:nvPr/>
          </p:nvSpPr>
          <p:spPr>
            <a:xfrm rot="0">
              <a:off x="4151929" y="1049332"/>
              <a:ext cx="860678" cy="153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34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Shape-up Program</a:t>
              </a:r>
            </a:p>
          </p:txBody>
        </p:sp>
        <p:sp>
          <p:nvSpPr>
            <p:cNvPr name="TextBox 24" id="24"/>
            <p:cNvSpPr txBox="true"/>
            <p:nvPr/>
          </p:nvSpPr>
          <p:spPr>
            <a:xfrm rot="0">
              <a:off x="5738824" y="1120905"/>
              <a:ext cx="774293" cy="37181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38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CASA Clubhouse</a:t>
              </a:r>
            </a:p>
            <a:p>
              <a:pPr algn="ctr">
                <a:lnSpc>
                  <a:spcPts val="738"/>
                </a:lnSpc>
              </a:pPr>
            </a:p>
            <a:p>
              <a:pPr algn="ctr">
                <a:lnSpc>
                  <a:spcPts val="738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Child Advocacy</a:t>
              </a:r>
            </a:p>
          </p:txBody>
        </p:sp>
        <p:sp>
          <p:nvSpPr>
            <p:cNvPr name="TextBox 25" id="25"/>
            <p:cNvSpPr txBox="true"/>
            <p:nvPr/>
          </p:nvSpPr>
          <p:spPr>
            <a:xfrm rot="0">
              <a:off x="5245792" y="2806242"/>
              <a:ext cx="1571704" cy="153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34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Math and Reading Buddy Program</a:t>
              </a:r>
            </a:p>
          </p:txBody>
        </p:sp>
        <p:sp>
          <p:nvSpPr>
            <p:cNvPr name="TextBox 26" id="26"/>
            <p:cNvSpPr txBox="true"/>
            <p:nvPr/>
          </p:nvSpPr>
          <p:spPr>
            <a:xfrm rot="0">
              <a:off x="369634" y="4611346"/>
              <a:ext cx="886181" cy="153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34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Pediatric Therapies</a:t>
              </a:r>
            </a:p>
          </p:txBody>
        </p:sp>
        <p:sp>
          <p:nvSpPr>
            <p:cNvPr name="TextBox 27" id="27"/>
            <p:cNvSpPr txBox="true"/>
            <p:nvPr/>
          </p:nvSpPr>
          <p:spPr>
            <a:xfrm rot="0">
              <a:off x="2046402" y="4617680"/>
              <a:ext cx="1323262" cy="153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34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New Pathways for Good Dads</a:t>
              </a:r>
            </a:p>
          </p:txBody>
        </p:sp>
        <p:sp>
          <p:nvSpPr>
            <p:cNvPr name="TextBox 28" id="28"/>
            <p:cNvSpPr txBox="true"/>
            <p:nvPr/>
          </p:nvSpPr>
          <p:spPr>
            <a:xfrm rot="0">
              <a:off x="270527" y="6349661"/>
              <a:ext cx="1414944" cy="153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34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Ozarks Family Resource Center</a:t>
              </a:r>
            </a:p>
          </p:txBody>
        </p:sp>
        <p:sp>
          <p:nvSpPr>
            <p:cNvPr name="TextBox 29" id="29"/>
            <p:cNvSpPr txBox="true"/>
            <p:nvPr/>
          </p:nvSpPr>
          <p:spPr>
            <a:xfrm rot="0">
              <a:off x="3571715" y="4630286"/>
              <a:ext cx="1440892" cy="37181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38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Community Outreach Program</a:t>
              </a:r>
            </a:p>
            <a:p>
              <a:pPr algn="ctr">
                <a:lnSpc>
                  <a:spcPts val="738"/>
                </a:lnSpc>
              </a:pPr>
            </a:p>
            <a:p>
              <a:pPr algn="ctr">
                <a:lnSpc>
                  <a:spcPts val="738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Emergency Shelter</a:t>
              </a:r>
            </a:p>
          </p:txBody>
        </p:sp>
        <p:sp>
          <p:nvSpPr>
            <p:cNvPr name="TextBox 30" id="30"/>
            <p:cNvSpPr txBox="true"/>
            <p:nvPr/>
          </p:nvSpPr>
          <p:spPr>
            <a:xfrm rot="0">
              <a:off x="141905" y="1031628"/>
              <a:ext cx="1672188" cy="49376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38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Access to Mental Healthcare</a:t>
              </a:r>
            </a:p>
            <a:p>
              <a:pPr algn="ctr">
                <a:lnSpc>
                  <a:spcPts val="738"/>
                </a:lnSpc>
              </a:pPr>
            </a:p>
            <a:p>
              <a:pPr algn="ctr">
                <a:lnSpc>
                  <a:spcPts val="738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Parental Mental Health Wellness and Skills Enhancement Program</a:t>
              </a:r>
            </a:p>
          </p:txBody>
        </p:sp>
        <p:sp>
          <p:nvSpPr>
            <p:cNvPr name="TextBox 31" id="31"/>
            <p:cNvSpPr txBox="true"/>
            <p:nvPr/>
          </p:nvSpPr>
          <p:spPr>
            <a:xfrm rot="0">
              <a:off x="3828144" y="6624812"/>
              <a:ext cx="862919" cy="153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34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Reading Tutoring</a:t>
              </a:r>
            </a:p>
          </p:txBody>
        </p:sp>
        <p:sp>
          <p:nvSpPr>
            <p:cNvPr name="TextBox 32" id="32"/>
            <p:cNvSpPr txBox="true"/>
            <p:nvPr/>
          </p:nvSpPr>
          <p:spPr>
            <a:xfrm rot="0">
              <a:off x="5404580" y="6359394"/>
              <a:ext cx="1349206" cy="49376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38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Counseling and Education</a:t>
              </a:r>
            </a:p>
            <a:p>
              <a:pPr algn="ctr">
                <a:lnSpc>
                  <a:spcPts val="738"/>
                </a:lnSpc>
              </a:pPr>
            </a:p>
            <a:p>
              <a:pPr algn="ctr">
                <a:lnSpc>
                  <a:spcPts val="738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Crisis Intervention and Advocacy</a:t>
              </a:r>
            </a:p>
          </p:txBody>
        </p:sp>
        <p:sp>
          <p:nvSpPr>
            <p:cNvPr name="TextBox 33" id="33"/>
            <p:cNvSpPr txBox="true"/>
            <p:nvPr/>
          </p:nvSpPr>
          <p:spPr>
            <a:xfrm rot="0">
              <a:off x="425676" y="2834817"/>
              <a:ext cx="991642" cy="37181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38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Forensic Services</a:t>
              </a:r>
            </a:p>
            <a:p>
              <a:pPr algn="ctr">
                <a:lnSpc>
                  <a:spcPts val="738"/>
                </a:lnSpc>
              </a:pPr>
            </a:p>
            <a:p>
              <a:pPr algn="ctr">
                <a:lnSpc>
                  <a:spcPts val="738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Protecting Our Youth</a:t>
              </a:r>
            </a:p>
          </p:txBody>
        </p:sp>
        <p:sp>
          <p:nvSpPr>
            <p:cNvPr name="TextBox 34" id="34"/>
            <p:cNvSpPr txBox="true"/>
            <p:nvPr/>
          </p:nvSpPr>
          <p:spPr>
            <a:xfrm rot="0">
              <a:off x="2097803" y="6651710"/>
              <a:ext cx="1309411" cy="153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34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Weekend Backpack Program</a:t>
              </a:r>
            </a:p>
          </p:txBody>
        </p:sp>
        <p:sp>
          <p:nvSpPr>
            <p:cNvPr name="TextBox 35" id="35"/>
            <p:cNvSpPr txBox="true"/>
            <p:nvPr/>
          </p:nvSpPr>
          <p:spPr>
            <a:xfrm rot="0">
              <a:off x="5685101" y="4467509"/>
              <a:ext cx="722619" cy="153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34"/>
                </a:lnSpc>
              </a:pPr>
              <a:r>
                <a:rPr lang="en-US" sz="738">
                  <a:solidFill>
                    <a:srgbClr val="0044B5"/>
                  </a:solidFill>
                  <a:latin typeface="Antonio"/>
                  <a:ea typeface="Antonio"/>
                  <a:cs typeface="Antonio"/>
                  <a:sym typeface="Antonio"/>
                </a:rPr>
                <a:t>Life Strengths</a:t>
              </a:r>
            </a:p>
          </p:txBody>
        </p:sp>
      </p:grpSp>
      <p:sp>
        <p:nvSpPr>
          <p:cNvPr name="TextBox 36" id="36"/>
          <p:cNvSpPr txBox="true"/>
          <p:nvPr/>
        </p:nvSpPr>
        <p:spPr>
          <a:xfrm rot="0">
            <a:off x="2507279" y="7213985"/>
            <a:ext cx="203862" cy="804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0"/>
              </a:lnSpc>
              <a:spcBef>
                <a:spcPct val="0"/>
              </a:spcBef>
            </a:pPr>
            <a:r>
              <a:rPr lang="en-US" sz="59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2407-1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3593862" y="804965"/>
            <a:ext cx="5950188" cy="3882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029"/>
              </a:lnSpc>
            </a:pPr>
            <a:r>
              <a:rPr lang="en-US" b="true" sz="2634" spc="121">
                <a:solidFill>
                  <a:srgbClr val="0044B5"/>
                </a:solidFill>
                <a:latin typeface="Antonio Bold"/>
                <a:ea typeface="Antonio Bold"/>
                <a:cs typeface="Antonio Bold"/>
                <a:sym typeface="Antonio Bold"/>
              </a:rPr>
              <a:t>FUNDED PROGRAMS AT PARTNER NONPROFITS  </a:t>
            </a:r>
          </a:p>
        </p:txBody>
      </p:sp>
      <p:grpSp>
        <p:nvGrpSpPr>
          <p:cNvPr name="Group 38" id="38"/>
          <p:cNvGrpSpPr/>
          <p:nvPr/>
        </p:nvGrpSpPr>
        <p:grpSpPr>
          <a:xfrm rot="0">
            <a:off x="742950" y="4384666"/>
            <a:ext cx="2941819" cy="1426349"/>
            <a:chOff x="0" y="0"/>
            <a:chExt cx="3922425" cy="1901799"/>
          </a:xfrm>
        </p:grpSpPr>
        <p:sp>
          <p:nvSpPr>
            <p:cNvPr name="TextBox 39" id="39"/>
            <p:cNvSpPr txBox="true"/>
            <p:nvPr/>
          </p:nvSpPr>
          <p:spPr>
            <a:xfrm rot="0">
              <a:off x="0" y="1701785"/>
              <a:ext cx="1425757" cy="20001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101"/>
                </a:lnSpc>
                <a:spcBef>
                  <a:spcPct val="0"/>
                </a:spcBef>
              </a:pPr>
              <a:r>
                <a:rPr lang="en-US" sz="1101">
                  <a:solidFill>
                    <a:srgbClr val="FFFFFF"/>
                  </a:solidFill>
                  <a:latin typeface="Antonio"/>
                  <a:ea typeface="Antonio"/>
                  <a:cs typeface="Antonio"/>
                  <a:sym typeface="Antonio"/>
                </a:rPr>
                <a:t>*</a:t>
              </a:r>
              <a:r>
                <a:rPr lang="en-US" sz="1101">
                  <a:solidFill>
                    <a:srgbClr val="FFFFFF"/>
                  </a:solidFill>
                  <a:latin typeface="Antonio"/>
                  <a:ea typeface="Antonio"/>
                  <a:cs typeface="Antonio"/>
                  <a:sym typeface="Antonio"/>
                </a:rPr>
                <a:t>7/1/24 - 6/30/26</a:t>
              </a:r>
            </a:p>
          </p:txBody>
        </p:sp>
        <p:sp>
          <p:nvSpPr>
            <p:cNvPr name="TextBox 40" id="40"/>
            <p:cNvSpPr txBox="true"/>
            <p:nvPr/>
          </p:nvSpPr>
          <p:spPr>
            <a:xfrm rot="0">
              <a:off x="0" y="9525"/>
              <a:ext cx="3922425" cy="16732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112"/>
                </a:lnSpc>
              </a:pPr>
              <a:r>
                <a:rPr lang="en-US" sz="3576" spc="164" b="true">
                  <a:solidFill>
                    <a:srgbClr val="FFFFFF"/>
                  </a:solidFill>
                  <a:latin typeface="Antonio Bold"/>
                  <a:ea typeface="Antonio Bold"/>
                  <a:cs typeface="Antonio Bold"/>
                  <a:sym typeface="Antonio Bold"/>
                </a:rPr>
                <a:t>$1,642,998 </a:t>
              </a:r>
            </a:p>
            <a:p>
              <a:pPr algn="l">
                <a:lnSpc>
                  <a:spcPts val="2854"/>
                </a:lnSpc>
              </a:pPr>
              <a:r>
                <a:rPr lang="en-US" sz="2481" spc="114" b="true">
                  <a:solidFill>
                    <a:srgbClr val="FFFFFF"/>
                  </a:solidFill>
                  <a:latin typeface="Antonio Bold"/>
                  <a:ea typeface="Antonio Bold"/>
                  <a:cs typeface="Antonio Bold"/>
                  <a:sym typeface="Antonio Bold"/>
                </a:rPr>
                <a:t>PROVIDED FOR</a:t>
              </a:r>
            </a:p>
            <a:p>
              <a:pPr algn="l">
                <a:lnSpc>
                  <a:spcPts val="2854"/>
                </a:lnSpc>
              </a:pPr>
              <a:r>
                <a:rPr lang="en-US" sz="2481" spc="114" b="true">
                  <a:solidFill>
                    <a:srgbClr val="FFFFFF"/>
                  </a:solidFill>
                  <a:latin typeface="Antonio Bold"/>
                  <a:ea typeface="Antonio Bold"/>
                  <a:cs typeface="Antonio Bold"/>
                  <a:sym typeface="Antonio Bold"/>
                </a:rPr>
                <a:t>LOCAL PROGRAMS </a:t>
              </a:r>
            </a:p>
          </p:txBody>
        </p:sp>
        <p:sp>
          <p:nvSpPr>
            <p:cNvPr name="TextBox 41" id="41"/>
            <p:cNvSpPr txBox="true"/>
            <p:nvPr/>
          </p:nvSpPr>
          <p:spPr>
            <a:xfrm rot="0">
              <a:off x="2937984" y="1209259"/>
              <a:ext cx="144183" cy="4237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272"/>
                </a:lnSpc>
                <a:spcBef>
                  <a:spcPct val="0"/>
                </a:spcBef>
              </a:pPr>
              <a:r>
                <a:rPr lang="en-US" sz="2272">
                  <a:solidFill>
                    <a:srgbClr val="FFFFFF"/>
                  </a:solidFill>
                  <a:latin typeface="Antonio"/>
                  <a:ea typeface="Antonio"/>
                  <a:cs typeface="Antonio"/>
                  <a:sym typeface="Antonio"/>
                </a:rPr>
                <a:t>*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DAGu26VYzr0</dc:identifier>
  <dcterms:modified xsi:type="dcterms:W3CDTF">2011-08-01T06:04:30Z</dcterms:modified>
  <cp:revision>1</cp:revision>
  <dc:title>Corrected PPT slide FY26 Funded programs at partner nonprofits</dc:title>
</cp:coreProperties>
</file>